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3"/>
  </p:notesMasterIdLst>
  <p:sldIdLst>
    <p:sldId id="256" r:id="rId2"/>
    <p:sldId id="281" r:id="rId3"/>
    <p:sldId id="282" r:id="rId4"/>
    <p:sldId id="283" r:id="rId5"/>
    <p:sldId id="284" r:id="rId6"/>
    <p:sldId id="332" r:id="rId7"/>
    <p:sldId id="287" r:id="rId8"/>
    <p:sldId id="295" r:id="rId9"/>
    <p:sldId id="337" r:id="rId10"/>
    <p:sldId id="339" r:id="rId11"/>
    <p:sldId id="34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995" autoAdjust="0"/>
  </p:normalViewPr>
  <p:slideViewPr>
    <p:cSldViewPr>
      <p:cViewPr>
        <p:scale>
          <a:sx n="103" d="100"/>
          <a:sy n="103" d="100"/>
        </p:scale>
        <p:origin x="-2608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AA39A-1389-4275-BF0E-389F8DFAFCA4}" type="datetimeFigureOut">
              <a:rPr lang="en-US" smtClean="0"/>
              <a:t>2/5/13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90582-99AD-45F6-890A-12F5D288B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23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33% of Web pages change</a:t>
            </a:r>
          </a:p>
          <a:p>
            <a:pPr lvl="1"/>
            <a:r>
              <a:rPr lang="en-US" sz="3200" dirty="0" smtClean="0"/>
              <a:t>66% of visited Web pages change</a:t>
            </a:r>
          </a:p>
          <a:p>
            <a:pPr lvl="1"/>
            <a:r>
              <a:rPr lang="en-US" sz="3200" dirty="0" smtClean="0"/>
              <a:t>63% of these change every hr.</a:t>
            </a:r>
            <a:br>
              <a:rPr lang="en-US" sz="3200" dirty="0" smtClean="0"/>
            </a:br>
            <a:endParaRPr lang="en-US" sz="3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90582-99AD-45F6-890A-12F5D288B7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30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example where related page expert selection </a:t>
            </a:r>
            <a:r>
              <a:rPr lang="en-US" dirty="0" err="1" smtClean="0"/>
              <a:t>outper</a:t>
            </a:r>
            <a:r>
              <a:rPr lang="en-US" dirty="0" smtClean="0"/>
              <a:t>-</a:t>
            </a:r>
          </a:p>
          <a:p>
            <a:r>
              <a:rPr lang="en-US" dirty="0" smtClean="0"/>
              <a:t>forms the 1D and 2D approaches is for the URL http://</a:t>
            </a:r>
          </a:p>
          <a:p>
            <a:r>
              <a:rPr lang="en-US" dirty="0" smtClean="0"/>
              <a:t>www.thekirkreport.com/archives.html. This is a URL </a:t>
            </a:r>
            <a:r>
              <a:rPr lang="en-US" dirty="0" err="1" smtClean="0"/>
              <a:t>irregu</a:t>
            </a:r>
            <a:r>
              <a:rPr lang="en-US" dirty="0" smtClean="0"/>
              <a:t>-</a:t>
            </a:r>
          </a:p>
          <a:p>
            <a:r>
              <a:rPr lang="en-US" dirty="0" err="1" smtClean="0"/>
              <a:t>larly</a:t>
            </a:r>
            <a:r>
              <a:rPr lang="en-US" dirty="0" smtClean="0"/>
              <a:t> giving updates on stock trading. The content similarity</a:t>
            </a:r>
          </a:p>
          <a:p>
            <a:r>
              <a:rPr lang="en-US" dirty="0" smtClean="0"/>
              <a:t>KNN method (Section 6.2) chose the page of the American</a:t>
            </a:r>
          </a:p>
          <a:p>
            <a:r>
              <a:rPr lang="en-US" dirty="0" smtClean="0"/>
              <a:t>ﬁrst credit union http://www.amerfirst.org/, that provides</a:t>
            </a:r>
          </a:p>
          <a:p>
            <a:r>
              <a:rPr lang="en-US" dirty="0" smtClean="0"/>
              <a:t>updates on rates, credits and loans. And indeed, in many</a:t>
            </a:r>
          </a:p>
          <a:p>
            <a:r>
              <a:rPr lang="en-US" dirty="0" smtClean="0"/>
              <a:t>of the times that the </a:t>
            </a:r>
            <a:r>
              <a:rPr lang="en-US" dirty="0" err="1" smtClean="0"/>
              <a:t>kirkreport</a:t>
            </a:r>
            <a:r>
              <a:rPr lang="en-US" dirty="0" smtClean="0"/>
              <a:t> had changes, it followed a</a:t>
            </a:r>
          </a:p>
          <a:p>
            <a:r>
              <a:rPr lang="en-US" dirty="0" smtClean="0"/>
              <a:t>signiﬁcant update of all the rates on the </a:t>
            </a:r>
            <a:r>
              <a:rPr lang="en-US" dirty="0" err="1" smtClean="0"/>
              <a:t>amerﬁrst</a:t>
            </a:r>
            <a:r>
              <a:rPr lang="en-US" dirty="0" smtClean="0"/>
              <a:t> 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90582-99AD-45F6-890A-12F5D288B7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28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654C-7F6F-4484-84E0-78BAFAEB52F0}" type="datetimeFigureOut">
              <a:rPr lang="en-US" smtClean="0"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95FD-B967-4700-9B66-172DF9244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654C-7F6F-4484-84E0-78BAFAEB52F0}" type="datetimeFigureOut">
              <a:rPr lang="en-US" smtClean="0"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95FD-B967-4700-9B66-172DF9244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1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654C-7F6F-4484-84E0-78BAFAEB52F0}" type="datetimeFigureOut">
              <a:rPr lang="en-US" smtClean="0"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95FD-B967-4700-9B66-172DF9244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6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654C-7F6F-4484-84E0-78BAFAEB52F0}" type="datetimeFigureOut">
              <a:rPr lang="en-US" smtClean="0"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95FD-B967-4700-9B66-172DF9244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0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654C-7F6F-4484-84E0-78BAFAEB52F0}" type="datetimeFigureOut">
              <a:rPr lang="en-US" smtClean="0"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95FD-B967-4700-9B66-172DF9244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654C-7F6F-4484-84E0-78BAFAEB52F0}" type="datetimeFigureOut">
              <a:rPr lang="en-US" smtClean="0"/>
              <a:t>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95FD-B967-4700-9B66-172DF9244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1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654C-7F6F-4484-84E0-78BAFAEB52F0}" type="datetimeFigureOut">
              <a:rPr lang="en-US" smtClean="0"/>
              <a:t>2/5/13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95FD-B967-4700-9B66-172DF9244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0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654C-7F6F-4484-84E0-78BAFAEB52F0}" type="datetimeFigureOut">
              <a:rPr lang="en-US" smtClean="0"/>
              <a:t>2/5/13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95FD-B967-4700-9B66-172DF9244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10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654C-7F6F-4484-84E0-78BAFAEB52F0}" type="datetimeFigureOut">
              <a:rPr lang="en-US" smtClean="0"/>
              <a:t>2/5/13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95FD-B967-4700-9B66-172DF9244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4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654C-7F6F-4484-84E0-78BAFAEB52F0}" type="datetimeFigureOut">
              <a:rPr lang="en-US" smtClean="0"/>
              <a:t>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95FD-B967-4700-9B66-172DF9244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38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654C-7F6F-4484-84E0-78BAFAEB52F0}" type="datetimeFigureOut">
              <a:rPr lang="en-US" smtClean="0"/>
              <a:t>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95FD-B967-4700-9B66-172DF9244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C654C-7F6F-4484-84E0-78BAFAEB52F0}" type="datetimeFigureOut">
              <a:rPr lang="en-US" smtClean="0"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895FD-B967-4700-9B66-172DF9244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Predicting Content Change on the Web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Kira Radinsky</a:t>
            </a:r>
            <a:br>
              <a:rPr lang="en-US" dirty="0" smtClean="0"/>
            </a:br>
            <a:r>
              <a:rPr lang="en-US" dirty="0" err="1" smtClean="0"/>
              <a:t>Technion</a:t>
            </a:r>
            <a:r>
              <a:rPr lang="en-US" dirty="0" smtClean="0"/>
              <a:t>, Israel  </a:t>
            </a:r>
          </a:p>
          <a:p>
            <a:endParaRPr lang="en-US" dirty="0" smtClean="0"/>
          </a:p>
          <a:p>
            <a:r>
              <a:rPr lang="en-US" dirty="0" smtClean="0"/>
              <a:t>Paul </a:t>
            </a:r>
            <a:r>
              <a:rPr lang="en-US" dirty="0" err="1" smtClean="0"/>
              <a:t>Bennettt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Microsoft Research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693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chemeClr val="accent2"/>
                </a:solidFill>
                <a:ea typeface="新細明體" charset="0"/>
                <a:cs typeface="新細明體" charset="0"/>
              </a:rPr>
              <a:t>How Can it Improve Crawling?</a:t>
            </a:r>
            <a:br>
              <a:rPr lang="en-US" altLang="zh-TW" b="1" dirty="0" smtClean="0">
                <a:solidFill>
                  <a:schemeClr val="accent2"/>
                </a:solidFill>
                <a:ea typeface="新細明體" charset="0"/>
                <a:cs typeface="新細明體" charset="0"/>
              </a:rPr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6330890" cy="4176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761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accent2"/>
                </a:solidFill>
                <a:ea typeface="新細明體" charset="0"/>
                <a:cs typeface="新細明體" charset="0"/>
              </a:rPr>
              <a:t>Conclusions</a:t>
            </a:r>
            <a:endParaRPr lang="en-US" sz="4000" b="1" dirty="0">
              <a:solidFill>
                <a:schemeClr val="accent2"/>
              </a:solidFill>
              <a:ea typeface="新細明體" charset="0"/>
              <a:cs typeface="新細明體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Page content is useful for identifying page change</a:t>
            </a:r>
          </a:p>
          <a:p>
            <a:r>
              <a:rPr lang="en-US" dirty="0" smtClean="0"/>
              <a:t>Related pages content also helps in deciding which pages will change</a:t>
            </a:r>
          </a:p>
          <a:p>
            <a:r>
              <a:rPr lang="en-US" dirty="0" smtClean="0"/>
              <a:t>The combination of the data is important, and can be efficiently </a:t>
            </a:r>
            <a:r>
              <a:rPr lang="en-US" dirty="0" smtClean="0"/>
              <a:t>distributed</a:t>
            </a:r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/>
              <a:t>Improved incremental crawling strategy.</a:t>
            </a:r>
          </a:p>
          <a:p>
            <a:pPr lvl="1"/>
            <a:r>
              <a:rPr lang="en-US" dirty="0"/>
              <a:t>Prediction of a new hyper-link to a previously unknown (i.e., non-indexed) web page.</a:t>
            </a:r>
          </a:p>
          <a:p>
            <a:pPr lvl="1"/>
            <a:r>
              <a:rPr lang="en-US" dirty="0"/>
              <a:t>Personalized new content RSS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81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7460" y="395482"/>
            <a:ext cx="5778671" cy="3352800"/>
            <a:chOff x="1219200" y="2514600"/>
            <a:chExt cx="3902552" cy="2264271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2514600"/>
              <a:ext cx="3884920" cy="2264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463880" y="2514600"/>
              <a:ext cx="657872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2009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119546" y="1522986"/>
            <a:ext cx="5314803" cy="3121107"/>
            <a:chOff x="3268492" y="3469597"/>
            <a:chExt cx="3469005" cy="2037166"/>
          </a:xfrm>
        </p:grpSpPr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8492" y="3469597"/>
              <a:ext cx="3457575" cy="2037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097257" y="3469597"/>
              <a:ext cx="64024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2010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733800" y="3043810"/>
            <a:ext cx="4897542" cy="3200566"/>
            <a:chOff x="5486400" y="4503420"/>
            <a:chExt cx="3193986" cy="2087284"/>
          </a:xfrm>
        </p:grpSpPr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4503420"/>
              <a:ext cx="3193986" cy="2087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8040146" y="4503985"/>
              <a:ext cx="625812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2011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9"/>
          <p:cNvSpPr txBox="1">
            <a:spLocks/>
          </p:cNvSpPr>
          <p:nvPr/>
        </p:nvSpPr>
        <p:spPr>
          <a:xfrm>
            <a:off x="228600" y="5777324"/>
            <a:ext cx="1752600" cy="8712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Bing Site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31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344"/>
            <a:ext cx="9144000" cy="700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208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228600"/>
            <a:ext cx="860682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77108"/>
            <a:ext cx="839724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534399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9"/>
          <p:cNvSpPr txBox="1">
            <a:spLocks/>
          </p:cNvSpPr>
          <p:nvPr/>
        </p:nvSpPr>
        <p:spPr>
          <a:xfrm>
            <a:off x="228600" y="5777324"/>
            <a:ext cx="2514600" cy="8712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Personal Site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4185" y="152400"/>
            <a:ext cx="69121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2009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9600" y="164068"/>
            <a:ext cx="69121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29600" y="164068"/>
            <a:ext cx="69121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81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"/>
          <a:stretch/>
        </p:blipFill>
        <p:spPr bwMode="auto">
          <a:xfrm>
            <a:off x="-685800" y="0"/>
            <a:ext cx="109057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451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4400550">
              <a:spcBef>
                <a:spcPct val="20000"/>
              </a:spcBef>
            </a:pPr>
            <a:r>
              <a:rPr lang="en-US" altLang="zh-TW" b="1" dirty="0" smtClean="0">
                <a:solidFill>
                  <a:schemeClr val="accent2"/>
                </a:solidFill>
                <a:ea typeface="新細明體" charset="0"/>
                <a:cs typeface="新細明體" charset="0"/>
              </a:rPr>
              <a:t>Unified Approach for </a:t>
            </a:r>
            <a:br>
              <a:rPr lang="en-US" altLang="zh-TW" b="1" dirty="0" smtClean="0">
                <a:solidFill>
                  <a:schemeClr val="accent2"/>
                </a:solidFill>
                <a:ea typeface="新細明體" charset="0"/>
                <a:cs typeface="新細明體" charset="0"/>
              </a:rPr>
            </a:br>
            <a:r>
              <a:rPr lang="en-US" altLang="zh-TW" b="1" dirty="0" smtClean="0">
                <a:solidFill>
                  <a:schemeClr val="accent2"/>
                </a:solidFill>
                <a:ea typeface="新細明體" charset="0"/>
                <a:cs typeface="新細明體" charset="0"/>
              </a:rPr>
              <a:t>Content Change Prediction</a:t>
            </a:r>
            <a:endParaRPr lang="en-US" altLang="zh-TW" b="1" dirty="0">
              <a:solidFill>
                <a:schemeClr val="accent2"/>
              </a:solidFill>
              <a:ea typeface="新細明體" charset="0"/>
              <a:cs typeface="新細明體" charset="0"/>
            </a:endParaRPr>
          </a:p>
        </p:txBody>
      </p:sp>
      <p:sp>
        <p:nvSpPr>
          <p:cNvPr id="61" name="Rectangle 5"/>
          <p:cNvSpPr>
            <a:spLocks noChangeArrowheads="1"/>
          </p:cNvSpPr>
          <p:nvPr/>
        </p:nvSpPr>
        <p:spPr bwMode="auto">
          <a:xfrm>
            <a:off x="4267200" y="2133600"/>
            <a:ext cx="2454518" cy="48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US" altLang="zh-TW" sz="1400" b="1" dirty="0">
                <a:solidFill>
                  <a:schemeClr val="accent1"/>
                </a:solidFill>
                <a:ea typeface="新細明體" charset="0"/>
                <a:cs typeface="新細明體" charset="0"/>
              </a:rPr>
              <a:t>1D Setting </a:t>
            </a:r>
            <a:br>
              <a:rPr lang="en-US" altLang="zh-TW" sz="1400" b="1" dirty="0">
                <a:solidFill>
                  <a:schemeClr val="accent1"/>
                </a:solidFill>
                <a:ea typeface="新細明體" charset="0"/>
                <a:cs typeface="新細明體" charset="0"/>
              </a:rPr>
            </a:br>
            <a:r>
              <a:rPr lang="en-US" altLang="zh-TW" sz="1400" dirty="0">
                <a:solidFill>
                  <a:srgbClr val="000000"/>
                </a:solidFill>
                <a:ea typeface="新細明體" charset="0"/>
                <a:cs typeface="新細明體" charset="0"/>
              </a:rPr>
              <a:t>use observation of change only</a:t>
            </a:r>
          </a:p>
        </p:txBody>
      </p:sp>
      <p:sp>
        <p:nvSpPr>
          <p:cNvPr id="62" name="Rectangle 78"/>
          <p:cNvSpPr>
            <a:spLocks noChangeArrowheads="1"/>
          </p:cNvSpPr>
          <p:nvPr/>
        </p:nvSpPr>
        <p:spPr bwMode="auto">
          <a:xfrm>
            <a:off x="4267200" y="2971800"/>
            <a:ext cx="2578250" cy="67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US" altLang="zh-TW" sz="1400" b="1" dirty="0">
                <a:solidFill>
                  <a:schemeClr val="accent1"/>
                </a:solidFill>
                <a:ea typeface="新細明體" charset="0"/>
                <a:cs typeface="新細明體" charset="0"/>
              </a:rPr>
              <a:t>2D Setting </a:t>
            </a:r>
            <a:endParaRPr lang="en-US" altLang="zh-TW" sz="1400" dirty="0">
              <a:solidFill>
                <a:srgbClr val="000000"/>
              </a:solidFill>
              <a:ea typeface="新細明體" charset="0"/>
              <a:cs typeface="新細明體" charset="0"/>
            </a:endParaRPr>
          </a:p>
          <a:p>
            <a:pPr algn="ctr" defTabSz="457200">
              <a:lnSpc>
                <a:spcPct val="90000"/>
              </a:lnSpc>
            </a:pPr>
            <a:r>
              <a:rPr lang="en-US" altLang="zh-TW" sz="1400" dirty="0">
                <a:solidFill>
                  <a:srgbClr val="000000"/>
                </a:solidFill>
                <a:ea typeface="新細明體" charset="0"/>
                <a:cs typeface="新細明體" charset="0"/>
              </a:rPr>
              <a:t>use observation of change and </a:t>
            </a:r>
          </a:p>
          <a:p>
            <a:pPr algn="ctr" defTabSz="457200">
              <a:lnSpc>
                <a:spcPct val="90000"/>
              </a:lnSpc>
            </a:pPr>
            <a:r>
              <a:rPr lang="en-US" altLang="zh-TW" sz="1400" dirty="0">
                <a:solidFill>
                  <a:srgbClr val="000000"/>
                </a:solidFill>
                <a:ea typeface="新細明體" charset="0"/>
                <a:cs typeface="新細明體" charset="0"/>
              </a:rPr>
              <a:t>content from the page itself only</a:t>
            </a:r>
          </a:p>
        </p:txBody>
      </p:sp>
      <p:sp>
        <p:nvSpPr>
          <p:cNvPr id="63" name="Rectangle 79"/>
          <p:cNvSpPr>
            <a:spLocks noChangeArrowheads="1"/>
          </p:cNvSpPr>
          <p:nvPr/>
        </p:nvSpPr>
        <p:spPr bwMode="auto">
          <a:xfrm>
            <a:off x="4419600" y="4648200"/>
            <a:ext cx="2324287" cy="67762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US" altLang="zh-TW" sz="1400" b="1" dirty="0">
                <a:solidFill>
                  <a:schemeClr val="accent1"/>
                </a:solidFill>
                <a:ea typeface="新細明體" charset="0"/>
                <a:cs typeface="新細明體" charset="0"/>
              </a:rPr>
              <a:t>3D Setting</a:t>
            </a:r>
          </a:p>
          <a:p>
            <a:pPr algn="ctr" defTabSz="457200">
              <a:lnSpc>
                <a:spcPct val="90000"/>
              </a:lnSpc>
            </a:pPr>
            <a:r>
              <a:rPr lang="en-US" altLang="zh-TW" sz="1400" dirty="0">
                <a:solidFill>
                  <a:srgbClr val="000000"/>
                </a:solidFill>
                <a:ea typeface="新細明體" charset="0"/>
                <a:cs typeface="新細明體" charset="0"/>
              </a:rPr>
              <a:t>use change and content from </a:t>
            </a:r>
          </a:p>
          <a:p>
            <a:pPr algn="ctr" defTabSz="457200">
              <a:lnSpc>
                <a:spcPct val="90000"/>
              </a:lnSpc>
            </a:pPr>
            <a:r>
              <a:rPr lang="en-US" altLang="zh-TW" sz="1400" dirty="0">
                <a:solidFill>
                  <a:srgbClr val="000000"/>
                </a:solidFill>
                <a:ea typeface="新細明體" charset="0"/>
                <a:cs typeface="新細明體" charset="0"/>
              </a:rPr>
              <a:t>page and related pages.</a:t>
            </a:r>
          </a:p>
        </p:txBody>
      </p:sp>
      <p:pic>
        <p:nvPicPr>
          <p:cNvPr id="6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67200"/>
            <a:ext cx="2057400" cy="209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72" y="2743200"/>
            <a:ext cx="1994828" cy="10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1911362" cy="48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914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/>
                </a:solidFill>
                <a:ea typeface="新細明體" charset="0"/>
                <a:cs typeface="新細明體" charset="0"/>
              </a:rPr>
              <a:t>Results</a:t>
            </a:r>
            <a:r>
              <a:rPr lang="en-US" dirty="0" smtClean="0"/>
              <a:t> </a:t>
            </a:r>
            <a:r>
              <a:rPr lang="en-US" sz="4000" b="1" dirty="0">
                <a:solidFill>
                  <a:schemeClr val="accent2"/>
                </a:solidFill>
                <a:ea typeface="新細明體" charset="0"/>
                <a:cs typeface="新細明體" charset="0"/>
              </a:rPr>
              <a:t>– what information to use?</a:t>
            </a:r>
            <a:endParaRPr lang="en-US" sz="4000" b="1" dirty="0">
              <a:solidFill>
                <a:schemeClr val="accent2"/>
              </a:solidFill>
              <a:ea typeface="新細明體" charset="0"/>
              <a:cs typeface="新細明體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" r="3166"/>
          <a:stretch/>
        </p:blipFill>
        <p:spPr bwMode="auto">
          <a:xfrm>
            <a:off x="682170" y="2971800"/>
            <a:ext cx="7669982" cy="1371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48768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 smtClean="0"/>
              <a:t>Content </a:t>
            </a:r>
            <a:r>
              <a:rPr lang="en-US" sz="2400" dirty="0"/>
              <a:t>improves over Page Change Frequency </a:t>
            </a:r>
            <a:r>
              <a:rPr lang="en-US" sz="2400" dirty="0" smtClean="0"/>
              <a:t>alone</a:t>
            </a:r>
          </a:p>
          <a:p>
            <a:pPr lvl="1"/>
            <a:r>
              <a:rPr lang="en-US" sz="2400" dirty="0" smtClean="0"/>
              <a:t>Related </a:t>
            </a:r>
            <a:r>
              <a:rPr lang="en-US" sz="2400" dirty="0"/>
              <a:t>pages improve over </a:t>
            </a:r>
            <a:r>
              <a:rPr lang="en-US" sz="2400" dirty="0" smtClean="0"/>
              <a:t>Content &amp; Change frequency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9510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2"/>
                </a:solidFill>
                <a:ea typeface="新細明體" charset="0"/>
                <a:cs typeface="新細明體" charset="0"/>
              </a:rPr>
              <a:t>Results – how to combine the information?</a:t>
            </a:r>
            <a:endParaRPr lang="en-US" sz="4000" b="1" dirty="0">
              <a:solidFill>
                <a:schemeClr val="accent2"/>
              </a:solidFill>
              <a:ea typeface="新細明體" charset="0"/>
              <a:cs typeface="新細明體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27" y="2895600"/>
            <a:ext cx="7635875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48768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/>
              <a:t>Having different views of the change leads to best results</a:t>
            </a:r>
          </a:p>
        </p:txBody>
      </p:sp>
    </p:spTree>
    <p:extLst>
      <p:ext uri="{BB962C8B-B14F-4D97-AF65-F5344CB8AC3E}">
        <p14:creationId xmlns:p14="http://schemas.microsoft.com/office/powerpoint/2010/main" val="317143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2"/>
                </a:solidFill>
                <a:ea typeface="新細明體" charset="0"/>
                <a:cs typeface="新細明體" charset="0"/>
              </a:rPr>
              <a:t>Results – how to choose the related pages?</a:t>
            </a:r>
            <a:endParaRPr lang="en-US" sz="4000" b="1" dirty="0">
              <a:solidFill>
                <a:schemeClr val="accent2"/>
              </a:solidFill>
              <a:ea typeface="新細明體" charset="0"/>
              <a:cs typeface="新細明體" charset="0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"/>
          <a:stretch/>
        </p:blipFill>
        <p:spPr bwMode="auto">
          <a:xfrm>
            <a:off x="1143000" y="1828800"/>
            <a:ext cx="6618883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 descr="Content Page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430" y="3352800"/>
            <a:ext cx="86917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 descr="Content Page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430" y="3965575"/>
            <a:ext cx="86917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0" descr="http://detritus08.files.wordpress.com/2009/10/sw_web_grap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" t="13554" r="2515" b="14291"/>
          <a:stretch>
            <a:fillRect/>
          </a:stretch>
        </p:blipFill>
        <p:spPr bwMode="auto">
          <a:xfrm>
            <a:off x="1143000" y="3500691"/>
            <a:ext cx="1316636" cy="99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05200"/>
            <a:ext cx="1473200" cy="117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Freeform 33"/>
          <p:cNvSpPr/>
          <p:nvPr/>
        </p:nvSpPr>
        <p:spPr>
          <a:xfrm>
            <a:off x="4419600" y="3657600"/>
            <a:ext cx="1623799" cy="853804"/>
          </a:xfrm>
          <a:custGeom>
            <a:avLst/>
            <a:gdLst>
              <a:gd name="connsiteX0" fmla="*/ 0 w 3780692"/>
              <a:gd name="connsiteY0" fmla="*/ 1553258 h 1553258"/>
              <a:gd name="connsiteX1" fmla="*/ 246185 w 3780692"/>
              <a:gd name="connsiteY1" fmla="*/ 638858 h 1553258"/>
              <a:gd name="connsiteX2" fmla="*/ 756139 w 3780692"/>
              <a:gd name="connsiteY2" fmla="*/ 885043 h 1553258"/>
              <a:gd name="connsiteX3" fmla="*/ 1178169 w 3780692"/>
              <a:gd name="connsiteY3" fmla="*/ 1060889 h 1553258"/>
              <a:gd name="connsiteX4" fmla="*/ 1846385 w 3780692"/>
              <a:gd name="connsiteY4" fmla="*/ 5812 h 1553258"/>
              <a:gd name="connsiteX5" fmla="*/ 2286000 w 3780692"/>
              <a:gd name="connsiteY5" fmla="*/ 638858 h 1553258"/>
              <a:gd name="connsiteX6" fmla="*/ 2848708 w 3780692"/>
              <a:gd name="connsiteY6" fmla="*/ 691612 h 1553258"/>
              <a:gd name="connsiteX7" fmla="*/ 3305908 w 3780692"/>
              <a:gd name="connsiteY7" fmla="*/ 568520 h 1553258"/>
              <a:gd name="connsiteX8" fmla="*/ 3780692 w 3780692"/>
              <a:gd name="connsiteY8" fmla="*/ 480597 h 1553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0692" h="1553258">
                <a:moveTo>
                  <a:pt x="0" y="1553258"/>
                </a:moveTo>
                <a:cubicBezTo>
                  <a:pt x="60081" y="1151742"/>
                  <a:pt x="120162" y="750227"/>
                  <a:pt x="246185" y="638858"/>
                </a:cubicBezTo>
                <a:cubicBezTo>
                  <a:pt x="372208" y="527489"/>
                  <a:pt x="600808" y="814705"/>
                  <a:pt x="756139" y="885043"/>
                </a:cubicBezTo>
                <a:cubicBezTo>
                  <a:pt x="911470" y="955381"/>
                  <a:pt x="996461" y="1207427"/>
                  <a:pt x="1178169" y="1060889"/>
                </a:cubicBezTo>
                <a:cubicBezTo>
                  <a:pt x="1359877" y="914350"/>
                  <a:pt x="1661747" y="76150"/>
                  <a:pt x="1846385" y="5812"/>
                </a:cubicBezTo>
                <a:cubicBezTo>
                  <a:pt x="2031023" y="-64526"/>
                  <a:pt x="2118946" y="524558"/>
                  <a:pt x="2286000" y="638858"/>
                </a:cubicBezTo>
                <a:cubicBezTo>
                  <a:pt x="2453054" y="753158"/>
                  <a:pt x="2678723" y="703335"/>
                  <a:pt x="2848708" y="691612"/>
                </a:cubicBezTo>
                <a:cubicBezTo>
                  <a:pt x="3018693" y="679889"/>
                  <a:pt x="3150577" y="603689"/>
                  <a:pt x="3305908" y="568520"/>
                </a:cubicBezTo>
                <a:cubicBezTo>
                  <a:pt x="3461239" y="533351"/>
                  <a:pt x="3780692" y="480597"/>
                  <a:pt x="3780692" y="480597"/>
                </a:cubicBez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Freeform 34"/>
          <p:cNvSpPr/>
          <p:nvPr/>
        </p:nvSpPr>
        <p:spPr>
          <a:xfrm>
            <a:off x="4197468" y="4073756"/>
            <a:ext cx="1898532" cy="574444"/>
          </a:xfrm>
          <a:custGeom>
            <a:avLst/>
            <a:gdLst>
              <a:gd name="connsiteX0" fmla="*/ 0 w 4290646"/>
              <a:gd name="connsiteY0" fmla="*/ 102864 h 860096"/>
              <a:gd name="connsiteX1" fmla="*/ 474784 w 4290646"/>
              <a:gd name="connsiteY1" fmla="*/ 859002 h 860096"/>
              <a:gd name="connsiteX2" fmla="*/ 931984 w 4290646"/>
              <a:gd name="connsiteY2" fmla="*/ 278710 h 860096"/>
              <a:gd name="connsiteX3" fmla="*/ 1477107 w 4290646"/>
              <a:gd name="connsiteY3" fmla="*/ 612818 h 860096"/>
              <a:gd name="connsiteX4" fmla="*/ 1951892 w 4290646"/>
              <a:gd name="connsiteY4" fmla="*/ 542479 h 860096"/>
              <a:gd name="connsiteX5" fmla="*/ 2250830 w 4290646"/>
              <a:gd name="connsiteY5" fmla="*/ 14941 h 860096"/>
              <a:gd name="connsiteX6" fmla="*/ 2637692 w 4290646"/>
              <a:gd name="connsiteY6" fmla="*/ 173202 h 860096"/>
              <a:gd name="connsiteX7" fmla="*/ 3077307 w 4290646"/>
              <a:gd name="connsiteY7" fmla="*/ 472141 h 860096"/>
              <a:gd name="connsiteX8" fmla="*/ 4079630 w 4290646"/>
              <a:gd name="connsiteY8" fmla="*/ 313879 h 860096"/>
              <a:gd name="connsiteX9" fmla="*/ 4290646 w 4290646"/>
              <a:gd name="connsiteY9" fmla="*/ 173202 h 86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90646" h="860096">
                <a:moveTo>
                  <a:pt x="0" y="102864"/>
                </a:moveTo>
                <a:cubicBezTo>
                  <a:pt x="159726" y="466279"/>
                  <a:pt x="319453" y="829694"/>
                  <a:pt x="474784" y="859002"/>
                </a:cubicBezTo>
                <a:cubicBezTo>
                  <a:pt x="630115" y="888310"/>
                  <a:pt x="764930" y="319741"/>
                  <a:pt x="931984" y="278710"/>
                </a:cubicBezTo>
                <a:cubicBezTo>
                  <a:pt x="1099038" y="237679"/>
                  <a:pt x="1307122" y="568856"/>
                  <a:pt x="1477107" y="612818"/>
                </a:cubicBezTo>
                <a:cubicBezTo>
                  <a:pt x="1647092" y="656780"/>
                  <a:pt x="1822938" y="642125"/>
                  <a:pt x="1951892" y="542479"/>
                </a:cubicBezTo>
                <a:cubicBezTo>
                  <a:pt x="2080846" y="442833"/>
                  <a:pt x="2136530" y="76487"/>
                  <a:pt x="2250830" y="14941"/>
                </a:cubicBezTo>
                <a:cubicBezTo>
                  <a:pt x="2365130" y="-46605"/>
                  <a:pt x="2499946" y="97002"/>
                  <a:pt x="2637692" y="173202"/>
                </a:cubicBezTo>
                <a:cubicBezTo>
                  <a:pt x="2775438" y="249402"/>
                  <a:pt x="2836984" y="448695"/>
                  <a:pt x="3077307" y="472141"/>
                </a:cubicBezTo>
                <a:cubicBezTo>
                  <a:pt x="3317630" y="495587"/>
                  <a:pt x="3877407" y="363702"/>
                  <a:pt x="4079630" y="313879"/>
                </a:cubicBezTo>
                <a:cubicBezTo>
                  <a:pt x="4281853" y="264056"/>
                  <a:pt x="4240823" y="196648"/>
                  <a:pt x="4290646" y="173202"/>
                </a:cubicBezTo>
              </a:path>
            </a:pathLst>
          </a:cu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81000" y="5481935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/>
              <a:t>Best indicators of page change are the correlations in content similarity over time.</a:t>
            </a:r>
          </a:p>
        </p:txBody>
      </p:sp>
    </p:spTree>
    <p:extLst>
      <p:ext uri="{BB962C8B-B14F-4D97-AF65-F5344CB8AC3E}">
        <p14:creationId xmlns:p14="http://schemas.microsoft.com/office/powerpoint/2010/main" val="385677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5832</TotalTime>
  <Words>307</Words>
  <Application>Microsoft Macintosh PowerPoint</Application>
  <PresentationFormat>On-screen Show (4:3)</PresentationFormat>
  <Paragraphs>50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Predicting Content Change on the Web</vt:lpstr>
      <vt:lpstr>PowerPoint Presentation</vt:lpstr>
      <vt:lpstr>PowerPoint Presentation</vt:lpstr>
      <vt:lpstr>PowerPoint Presentation</vt:lpstr>
      <vt:lpstr>PowerPoint Presentation</vt:lpstr>
      <vt:lpstr>Unified Approach for  Content Change Prediction</vt:lpstr>
      <vt:lpstr>Results – what information to use?</vt:lpstr>
      <vt:lpstr>Results – how to combine the information?</vt:lpstr>
      <vt:lpstr>Results – how to choose the related pages?</vt:lpstr>
      <vt:lpstr>How Can it Improve Crawling? </vt:lpstr>
      <vt:lpstr>Conclusions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Temporal Aware Ranking</dc:title>
  <dc:creator>Kira Radinsky</dc:creator>
  <cp:lastModifiedBy>Kira Radinsky</cp:lastModifiedBy>
  <cp:revision>80</cp:revision>
  <dcterms:created xsi:type="dcterms:W3CDTF">2011-04-28T16:15:33Z</dcterms:created>
  <dcterms:modified xsi:type="dcterms:W3CDTF">2013-02-05T22:45:56Z</dcterms:modified>
</cp:coreProperties>
</file>