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5" r:id="rId1"/>
  </p:sldMasterIdLst>
  <p:notesMasterIdLst>
    <p:notesMasterId r:id="rId29"/>
  </p:notesMasterIdLst>
  <p:sldIdLst>
    <p:sldId id="257" r:id="rId2"/>
    <p:sldId id="261" r:id="rId3"/>
    <p:sldId id="264" r:id="rId4"/>
    <p:sldId id="263" r:id="rId5"/>
    <p:sldId id="265" r:id="rId6"/>
    <p:sldId id="291" r:id="rId7"/>
    <p:sldId id="267" r:id="rId8"/>
    <p:sldId id="272" r:id="rId9"/>
    <p:sldId id="273" r:id="rId10"/>
    <p:sldId id="274" r:id="rId11"/>
    <p:sldId id="275" r:id="rId12"/>
    <p:sldId id="292" r:id="rId13"/>
    <p:sldId id="278" r:id="rId14"/>
    <p:sldId id="282" r:id="rId15"/>
    <p:sldId id="279" r:id="rId16"/>
    <p:sldId id="280" r:id="rId17"/>
    <p:sldId id="281" r:id="rId18"/>
    <p:sldId id="266" r:id="rId19"/>
    <p:sldId id="283" r:id="rId20"/>
    <p:sldId id="296" r:id="rId21"/>
    <p:sldId id="299" r:id="rId22"/>
    <p:sldId id="300" r:id="rId23"/>
    <p:sldId id="304" r:id="rId24"/>
    <p:sldId id="288" r:id="rId25"/>
    <p:sldId id="301" r:id="rId26"/>
    <p:sldId id="302" r:id="rId27"/>
    <p:sldId id="303"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69" autoAdjust="0"/>
  </p:normalViewPr>
  <p:slideViewPr>
    <p:cSldViewPr snapToGrid="0" snapToObjects="1">
      <p:cViewPr>
        <p:scale>
          <a:sx n="110" d="100"/>
          <a:sy n="110" d="100"/>
        </p:scale>
        <p:origin x="-2408"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92497-F883-4B90-9B97-9374D52BFA13}"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AFC7CF05-9174-4499-8720-8E38E46CA569}">
      <dgm:prSet phldrT="[Text]" phldr="1"/>
      <dgm:spPr/>
      <dgm:t>
        <a:bodyPr/>
        <a:lstStyle/>
        <a:p>
          <a:endParaRPr lang="en-US" dirty="0"/>
        </a:p>
      </dgm:t>
    </dgm:pt>
    <dgm:pt modelId="{BD9384FF-B084-42AC-BF41-66A7548F36EE}" type="parTrans" cxnId="{FF9E8FBC-D7EE-4C03-8608-5DD6F90C2D6E}">
      <dgm:prSet/>
      <dgm:spPr/>
      <dgm:t>
        <a:bodyPr/>
        <a:lstStyle/>
        <a:p>
          <a:endParaRPr lang="en-US"/>
        </a:p>
      </dgm:t>
    </dgm:pt>
    <dgm:pt modelId="{F90EFB23-6BC4-435D-80B5-E8E7B3ABEE46}" type="sibTrans" cxnId="{FF9E8FBC-D7EE-4C03-8608-5DD6F90C2D6E}">
      <dgm:prSet/>
      <dgm:spPr/>
      <dgm:t>
        <a:bodyPr/>
        <a:lstStyle/>
        <a:p>
          <a:endParaRPr lang="en-US"/>
        </a:p>
      </dgm:t>
    </dgm:pt>
    <dgm:pt modelId="{9F7E8ECC-3660-44BF-8CCF-E89467FF5CC7}">
      <dgm:prSet phldrT="[Text]" phldr="1"/>
      <dgm:spPr/>
      <dgm:t>
        <a:bodyPr/>
        <a:lstStyle/>
        <a:p>
          <a:endParaRPr lang="en-US"/>
        </a:p>
      </dgm:t>
    </dgm:pt>
    <dgm:pt modelId="{226D451D-09EC-4654-9AF0-91789485C55E}" type="parTrans" cxnId="{76376F66-A853-4AB4-8AE8-B26E94D6EA89}">
      <dgm:prSet/>
      <dgm:spPr/>
      <dgm:t>
        <a:bodyPr/>
        <a:lstStyle/>
        <a:p>
          <a:endParaRPr lang="en-US"/>
        </a:p>
      </dgm:t>
    </dgm:pt>
    <dgm:pt modelId="{6A677678-9FF1-4EFA-8294-DC2C23855CBE}" type="sibTrans" cxnId="{76376F66-A853-4AB4-8AE8-B26E94D6EA89}">
      <dgm:prSet/>
      <dgm:spPr/>
      <dgm:t>
        <a:bodyPr/>
        <a:lstStyle/>
        <a:p>
          <a:endParaRPr lang="en-US"/>
        </a:p>
      </dgm:t>
    </dgm:pt>
    <dgm:pt modelId="{A28F75EB-EC7D-4FED-A4B1-D947A92D2491}">
      <dgm:prSet phldrT="[Text]" phldr="1"/>
      <dgm:spPr/>
      <dgm:t>
        <a:bodyPr/>
        <a:lstStyle/>
        <a:p>
          <a:endParaRPr lang="en-US"/>
        </a:p>
      </dgm:t>
    </dgm:pt>
    <dgm:pt modelId="{B430FC30-A954-46FE-BFB3-2B921689FCAC}" type="parTrans" cxnId="{9069355E-EE03-4264-9D32-5ECCA7B75470}">
      <dgm:prSet/>
      <dgm:spPr/>
      <dgm:t>
        <a:bodyPr/>
        <a:lstStyle/>
        <a:p>
          <a:endParaRPr lang="en-US"/>
        </a:p>
      </dgm:t>
    </dgm:pt>
    <dgm:pt modelId="{7ED1E6A1-DDE5-4049-BDD5-D8A2DB9E65EC}" type="sibTrans" cxnId="{9069355E-EE03-4264-9D32-5ECCA7B75470}">
      <dgm:prSet/>
      <dgm:spPr/>
      <dgm:t>
        <a:bodyPr/>
        <a:lstStyle/>
        <a:p>
          <a:endParaRPr lang="en-US"/>
        </a:p>
      </dgm:t>
    </dgm:pt>
    <dgm:pt modelId="{A5EDE7B9-8C16-465D-9072-4DEC6AF487AD}">
      <dgm:prSet phldrT="[Text]" phldr="1"/>
      <dgm:spPr/>
      <dgm:t>
        <a:bodyPr/>
        <a:lstStyle/>
        <a:p>
          <a:endParaRPr lang="en-US"/>
        </a:p>
      </dgm:t>
    </dgm:pt>
    <dgm:pt modelId="{CEB720E2-4EE4-4838-B195-DE1E04DAEA3A}" type="parTrans" cxnId="{F77E004F-4BE2-4E31-9B74-4AFC3D4348F7}">
      <dgm:prSet/>
      <dgm:spPr/>
      <dgm:t>
        <a:bodyPr/>
        <a:lstStyle/>
        <a:p>
          <a:endParaRPr lang="en-US"/>
        </a:p>
      </dgm:t>
    </dgm:pt>
    <dgm:pt modelId="{6A058BFC-1887-43D2-8A16-B99FA3373227}" type="sibTrans" cxnId="{F77E004F-4BE2-4E31-9B74-4AFC3D4348F7}">
      <dgm:prSet/>
      <dgm:spPr/>
      <dgm:t>
        <a:bodyPr/>
        <a:lstStyle/>
        <a:p>
          <a:endParaRPr lang="en-US"/>
        </a:p>
      </dgm:t>
    </dgm:pt>
    <dgm:pt modelId="{A6275FA8-EAAC-4511-A190-9115F7552B4A}">
      <dgm:prSet phldrT="[Text]" phldr="1"/>
      <dgm:spPr/>
      <dgm:t>
        <a:bodyPr/>
        <a:lstStyle/>
        <a:p>
          <a:endParaRPr lang="en-US"/>
        </a:p>
      </dgm:t>
    </dgm:pt>
    <dgm:pt modelId="{33888418-54E6-4F27-8564-EFAF48F45C3B}" type="parTrans" cxnId="{C0E62EBF-13A0-4F3C-918D-2E8562B2DAFE}">
      <dgm:prSet/>
      <dgm:spPr/>
      <dgm:t>
        <a:bodyPr/>
        <a:lstStyle/>
        <a:p>
          <a:endParaRPr lang="en-US"/>
        </a:p>
      </dgm:t>
    </dgm:pt>
    <dgm:pt modelId="{979B1D26-BC2E-4A0D-A3C8-31F93814B0F8}" type="sibTrans" cxnId="{C0E62EBF-13A0-4F3C-918D-2E8562B2DAFE}">
      <dgm:prSet/>
      <dgm:spPr/>
      <dgm:t>
        <a:bodyPr/>
        <a:lstStyle/>
        <a:p>
          <a:endParaRPr lang="en-US"/>
        </a:p>
      </dgm:t>
    </dgm:pt>
    <dgm:pt modelId="{6F071E27-3BE3-4752-A628-331958D0CBC5}">
      <dgm:prSet phldrT="[Text]" phldr="1"/>
      <dgm:spPr/>
      <dgm:t>
        <a:bodyPr/>
        <a:lstStyle/>
        <a:p>
          <a:endParaRPr lang="en-US"/>
        </a:p>
      </dgm:t>
    </dgm:pt>
    <dgm:pt modelId="{0B9DF162-CC16-48DF-93E0-B04A96EA8964}" type="parTrans" cxnId="{1F0AFA56-4A53-4523-BAE2-2FF33C412E5E}">
      <dgm:prSet/>
      <dgm:spPr/>
      <dgm:t>
        <a:bodyPr/>
        <a:lstStyle/>
        <a:p>
          <a:endParaRPr lang="en-US"/>
        </a:p>
      </dgm:t>
    </dgm:pt>
    <dgm:pt modelId="{86F5EE4D-B9A6-486E-9D98-C68C631F6DC4}" type="sibTrans" cxnId="{1F0AFA56-4A53-4523-BAE2-2FF33C412E5E}">
      <dgm:prSet/>
      <dgm:spPr/>
      <dgm:t>
        <a:bodyPr/>
        <a:lstStyle/>
        <a:p>
          <a:endParaRPr lang="en-US"/>
        </a:p>
      </dgm:t>
    </dgm:pt>
    <dgm:pt modelId="{76598F07-6979-441B-8535-2F2139E0377C}" type="pres">
      <dgm:prSet presAssocID="{6C592497-F883-4B90-9B97-9374D52BFA13}" presName="hierChild1" presStyleCnt="0">
        <dgm:presLayoutVars>
          <dgm:chPref val="1"/>
          <dgm:dir/>
          <dgm:animOne val="branch"/>
          <dgm:animLvl val="lvl"/>
          <dgm:resizeHandles/>
        </dgm:presLayoutVars>
      </dgm:prSet>
      <dgm:spPr/>
      <dgm:t>
        <a:bodyPr/>
        <a:lstStyle/>
        <a:p>
          <a:endParaRPr lang="en-US"/>
        </a:p>
      </dgm:t>
    </dgm:pt>
    <dgm:pt modelId="{889FE9AA-1D5B-4B15-A5AC-CEC5C959B5F9}" type="pres">
      <dgm:prSet presAssocID="{AFC7CF05-9174-4499-8720-8E38E46CA569}" presName="hierRoot1" presStyleCnt="0"/>
      <dgm:spPr/>
    </dgm:pt>
    <dgm:pt modelId="{B8BFA493-FBC0-44F9-81CE-348EF3627B31}" type="pres">
      <dgm:prSet presAssocID="{AFC7CF05-9174-4499-8720-8E38E46CA569}" presName="composite" presStyleCnt="0"/>
      <dgm:spPr/>
    </dgm:pt>
    <dgm:pt modelId="{C459F3CF-2A03-4530-9FCD-007B623FC712}" type="pres">
      <dgm:prSet presAssocID="{AFC7CF05-9174-4499-8720-8E38E46CA569}" presName="image" presStyleLbl="node0" presStyleIdx="0" presStyleCnt="1"/>
      <dgm:spPr/>
    </dgm:pt>
    <dgm:pt modelId="{66C26142-21A6-43B5-A23E-EA353C3BFDD6}" type="pres">
      <dgm:prSet presAssocID="{AFC7CF05-9174-4499-8720-8E38E46CA569}" presName="text" presStyleLbl="revTx" presStyleIdx="0" presStyleCnt="6">
        <dgm:presLayoutVars>
          <dgm:chPref val="3"/>
        </dgm:presLayoutVars>
      </dgm:prSet>
      <dgm:spPr/>
      <dgm:t>
        <a:bodyPr/>
        <a:lstStyle/>
        <a:p>
          <a:endParaRPr lang="en-US"/>
        </a:p>
      </dgm:t>
    </dgm:pt>
    <dgm:pt modelId="{71EB67CD-04D9-43AA-953E-DDA4D95212AE}" type="pres">
      <dgm:prSet presAssocID="{AFC7CF05-9174-4499-8720-8E38E46CA569}" presName="hierChild2" presStyleCnt="0"/>
      <dgm:spPr/>
    </dgm:pt>
    <dgm:pt modelId="{BC61C7D6-CB84-48A2-AA8E-530E33E9334B}" type="pres">
      <dgm:prSet presAssocID="{226D451D-09EC-4654-9AF0-91789485C55E}" presName="Name10" presStyleLbl="parChTrans1D2" presStyleIdx="0" presStyleCnt="2"/>
      <dgm:spPr/>
      <dgm:t>
        <a:bodyPr/>
        <a:lstStyle/>
        <a:p>
          <a:endParaRPr lang="en-US"/>
        </a:p>
      </dgm:t>
    </dgm:pt>
    <dgm:pt modelId="{9123BC0F-408F-4EF0-9EED-AA0D075BD0B3}" type="pres">
      <dgm:prSet presAssocID="{9F7E8ECC-3660-44BF-8CCF-E89467FF5CC7}" presName="hierRoot2" presStyleCnt="0"/>
      <dgm:spPr/>
    </dgm:pt>
    <dgm:pt modelId="{4ADF1924-0EBF-487E-B5E3-CB5E32FE845B}" type="pres">
      <dgm:prSet presAssocID="{9F7E8ECC-3660-44BF-8CCF-E89467FF5CC7}" presName="composite2" presStyleCnt="0"/>
      <dgm:spPr/>
    </dgm:pt>
    <dgm:pt modelId="{D663AD4F-BA49-473B-BA54-E7FE28C26E13}" type="pres">
      <dgm:prSet presAssocID="{9F7E8ECC-3660-44BF-8CCF-E89467FF5CC7}" presName="image2" presStyleLbl="node2" presStyleIdx="0" presStyleCnt="2"/>
      <dgm:spPr/>
    </dgm:pt>
    <dgm:pt modelId="{295FD7F8-F4F6-4407-A851-9C9CCB579210}" type="pres">
      <dgm:prSet presAssocID="{9F7E8ECC-3660-44BF-8CCF-E89467FF5CC7}" presName="text2" presStyleLbl="revTx" presStyleIdx="1" presStyleCnt="6">
        <dgm:presLayoutVars>
          <dgm:chPref val="3"/>
        </dgm:presLayoutVars>
      </dgm:prSet>
      <dgm:spPr/>
      <dgm:t>
        <a:bodyPr/>
        <a:lstStyle/>
        <a:p>
          <a:endParaRPr lang="en-US"/>
        </a:p>
      </dgm:t>
    </dgm:pt>
    <dgm:pt modelId="{FB207E81-12D1-49DA-82E7-FB771E7CA101}" type="pres">
      <dgm:prSet presAssocID="{9F7E8ECC-3660-44BF-8CCF-E89467FF5CC7}" presName="hierChild3" presStyleCnt="0"/>
      <dgm:spPr/>
    </dgm:pt>
    <dgm:pt modelId="{9AFFB717-03FA-46E9-ACD9-1BE0C0E29F59}" type="pres">
      <dgm:prSet presAssocID="{B430FC30-A954-46FE-BFB3-2B921689FCAC}" presName="Name17" presStyleLbl="parChTrans1D3" presStyleIdx="0" presStyleCnt="3"/>
      <dgm:spPr/>
      <dgm:t>
        <a:bodyPr/>
        <a:lstStyle/>
        <a:p>
          <a:endParaRPr lang="en-US"/>
        </a:p>
      </dgm:t>
    </dgm:pt>
    <dgm:pt modelId="{96B787EC-714E-41F1-8ED2-225CD96A711F}" type="pres">
      <dgm:prSet presAssocID="{A28F75EB-EC7D-4FED-A4B1-D947A92D2491}" presName="hierRoot3" presStyleCnt="0"/>
      <dgm:spPr/>
    </dgm:pt>
    <dgm:pt modelId="{B3212A17-1271-4C9F-A397-525F1F7AD351}" type="pres">
      <dgm:prSet presAssocID="{A28F75EB-EC7D-4FED-A4B1-D947A92D2491}" presName="composite3" presStyleCnt="0"/>
      <dgm:spPr/>
    </dgm:pt>
    <dgm:pt modelId="{789CEC2D-1AB3-46F3-9D90-1B8956636B92}" type="pres">
      <dgm:prSet presAssocID="{A28F75EB-EC7D-4FED-A4B1-D947A92D2491}" presName="image3" presStyleLbl="node3" presStyleIdx="0" presStyleCnt="3"/>
      <dgm:spPr/>
    </dgm:pt>
    <dgm:pt modelId="{C9E6D351-3D24-40D5-8CF3-374F5176BC2C}" type="pres">
      <dgm:prSet presAssocID="{A28F75EB-EC7D-4FED-A4B1-D947A92D2491}" presName="text3" presStyleLbl="revTx" presStyleIdx="2" presStyleCnt="6">
        <dgm:presLayoutVars>
          <dgm:chPref val="3"/>
        </dgm:presLayoutVars>
      </dgm:prSet>
      <dgm:spPr/>
      <dgm:t>
        <a:bodyPr/>
        <a:lstStyle/>
        <a:p>
          <a:endParaRPr lang="en-US"/>
        </a:p>
      </dgm:t>
    </dgm:pt>
    <dgm:pt modelId="{02AF7673-EDB8-4314-99DA-F8E8FDA402B6}" type="pres">
      <dgm:prSet presAssocID="{A28F75EB-EC7D-4FED-A4B1-D947A92D2491}" presName="hierChild4" presStyleCnt="0"/>
      <dgm:spPr/>
    </dgm:pt>
    <dgm:pt modelId="{B5BC5FB0-1C7C-48F1-95A0-40C3394C4F2D}" type="pres">
      <dgm:prSet presAssocID="{CEB720E2-4EE4-4838-B195-DE1E04DAEA3A}" presName="Name17" presStyleLbl="parChTrans1D3" presStyleIdx="1" presStyleCnt="3"/>
      <dgm:spPr/>
      <dgm:t>
        <a:bodyPr/>
        <a:lstStyle/>
        <a:p>
          <a:endParaRPr lang="en-US"/>
        </a:p>
      </dgm:t>
    </dgm:pt>
    <dgm:pt modelId="{7EC4545F-8A4E-4BAC-9F95-6E010375AF0C}" type="pres">
      <dgm:prSet presAssocID="{A5EDE7B9-8C16-465D-9072-4DEC6AF487AD}" presName="hierRoot3" presStyleCnt="0"/>
      <dgm:spPr/>
    </dgm:pt>
    <dgm:pt modelId="{8713648B-D329-40A5-B79F-FF087A02EFBB}" type="pres">
      <dgm:prSet presAssocID="{A5EDE7B9-8C16-465D-9072-4DEC6AF487AD}" presName="composite3" presStyleCnt="0"/>
      <dgm:spPr/>
    </dgm:pt>
    <dgm:pt modelId="{D0FEE23D-7D3D-43E0-B786-3BC56D99F54C}" type="pres">
      <dgm:prSet presAssocID="{A5EDE7B9-8C16-465D-9072-4DEC6AF487AD}" presName="image3" presStyleLbl="node3" presStyleIdx="1" presStyleCnt="3"/>
      <dgm:spPr/>
    </dgm:pt>
    <dgm:pt modelId="{F5987BD9-2D52-4B5F-B62C-6974B4C69F35}" type="pres">
      <dgm:prSet presAssocID="{A5EDE7B9-8C16-465D-9072-4DEC6AF487AD}" presName="text3" presStyleLbl="revTx" presStyleIdx="3" presStyleCnt="6">
        <dgm:presLayoutVars>
          <dgm:chPref val="3"/>
        </dgm:presLayoutVars>
      </dgm:prSet>
      <dgm:spPr/>
      <dgm:t>
        <a:bodyPr/>
        <a:lstStyle/>
        <a:p>
          <a:endParaRPr lang="en-US"/>
        </a:p>
      </dgm:t>
    </dgm:pt>
    <dgm:pt modelId="{0B561BD4-1B7D-488F-9F32-779E0596272B}" type="pres">
      <dgm:prSet presAssocID="{A5EDE7B9-8C16-465D-9072-4DEC6AF487AD}" presName="hierChild4" presStyleCnt="0"/>
      <dgm:spPr/>
    </dgm:pt>
    <dgm:pt modelId="{FB660E3E-96E7-408C-AE86-F4073DEC92A4}" type="pres">
      <dgm:prSet presAssocID="{33888418-54E6-4F27-8564-EFAF48F45C3B}" presName="Name10" presStyleLbl="parChTrans1D2" presStyleIdx="1" presStyleCnt="2"/>
      <dgm:spPr/>
      <dgm:t>
        <a:bodyPr/>
        <a:lstStyle/>
        <a:p>
          <a:endParaRPr lang="en-US"/>
        </a:p>
      </dgm:t>
    </dgm:pt>
    <dgm:pt modelId="{86C14500-B2BD-467D-9303-F2ABB7DF4311}" type="pres">
      <dgm:prSet presAssocID="{A6275FA8-EAAC-4511-A190-9115F7552B4A}" presName="hierRoot2" presStyleCnt="0"/>
      <dgm:spPr/>
    </dgm:pt>
    <dgm:pt modelId="{F2781037-83ED-4AAC-B735-3E4EA164BFB9}" type="pres">
      <dgm:prSet presAssocID="{A6275FA8-EAAC-4511-A190-9115F7552B4A}" presName="composite2" presStyleCnt="0"/>
      <dgm:spPr/>
    </dgm:pt>
    <dgm:pt modelId="{F8997EC8-AC5D-4223-9070-6E787383E49F}" type="pres">
      <dgm:prSet presAssocID="{A6275FA8-EAAC-4511-A190-9115F7552B4A}" presName="image2" presStyleLbl="node2" presStyleIdx="1" presStyleCnt="2"/>
      <dgm:spPr/>
    </dgm:pt>
    <dgm:pt modelId="{C26D63E1-9FFF-4BF1-8EDB-E5F500B5EE95}" type="pres">
      <dgm:prSet presAssocID="{A6275FA8-EAAC-4511-A190-9115F7552B4A}" presName="text2" presStyleLbl="revTx" presStyleIdx="4" presStyleCnt="6">
        <dgm:presLayoutVars>
          <dgm:chPref val="3"/>
        </dgm:presLayoutVars>
      </dgm:prSet>
      <dgm:spPr/>
      <dgm:t>
        <a:bodyPr/>
        <a:lstStyle/>
        <a:p>
          <a:endParaRPr lang="en-US"/>
        </a:p>
      </dgm:t>
    </dgm:pt>
    <dgm:pt modelId="{FD2F2C60-5FA0-43E9-A001-729078BF8215}" type="pres">
      <dgm:prSet presAssocID="{A6275FA8-EAAC-4511-A190-9115F7552B4A}" presName="hierChild3" presStyleCnt="0"/>
      <dgm:spPr/>
    </dgm:pt>
    <dgm:pt modelId="{8FC1A0E8-C480-4569-9366-122042629D57}" type="pres">
      <dgm:prSet presAssocID="{0B9DF162-CC16-48DF-93E0-B04A96EA8964}" presName="Name17" presStyleLbl="parChTrans1D3" presStyleIdx="2" presStyleCnt="3"/>
      <dgm:spPr/>
      <dgm:t>
        <a:bodyPr/>
        <a:lstStyle/>
        <a:p>
          <a:endParaRPr lang="en-US"/>
        </a:p>
      </dgm:t>
    </dgm:pt>
    <dgm:pt modelId="{826DA016-4DA9-48DC-914F-93C679730FB1}" type="pres">
      <dgm:prSet presAssocID="{6F071E27-3BE3-4752-A628-331958D0CBC5}" presName="hierRoot3" presStyleCnt="0"/>
      <dgm:spPr/>
    </dgm:pt>
    <dgm:pt modelId="{93FDB927-E995-44C6-BF2A-1DF165090694}" type="pres">
      <dgm:prSet presAssocID="{6F071E27-3BE3-4752-A628-331958D0CBC5}" presName="composite3" presStyleCnt="0"/>
      <dgm:spPr/>
    </dgm:pt>
    <dgm:pt modelId="{17AFF436-C868-4B53-88EF-63921ECF927E}" type="pres">
      <dgm:prSet presAssocID="{6F071E27-3BE3-4752-A628-331958D0CBC5}" presName="image3" presStyleLbl="node3" presStyleIdx="2" presStyleCnt="3"/>
      <dgm:spPr/>
    </dgm:pt>
    <dgm:pt modelId="{67ED05EC-65CF-4C1C-9915-2681734681EA}" type="pres">
      <dgm:prSet presAssocID="{6F071E27-3BE3-4752-A628-331958D0CBC5}" presName="text3" presStyleLbl="revTx" presStyleIdx="5" presStyleCnt="6">
        <dgm:presLayoutVars>
          <dgm:chPref val="3"/>
        </dgm:presLayoutVars>
      </dgm:prSet>
      <dgm:spPr/>
      <dgm:t>
        <a:bodyPr/>
        <a:lstStyle/>
        <a:p>
          <a:endParaRPr lang="en-US"/>
        </a:p>
      </dgm:t>
    </dgm:pt>
    <dgm:pt modelId="{BD27CEFC-9966-42DA-8382-E839172D96CE}" type="pres">
      <dgm:prSet presAssocID="{6F071E27-3BE3-4752-A628-331958D0CBC5}" presName="hierChild4" presStyleCnt="0"/>
      <dgm:spPr/>
    </dgm:pt>
  </dgm:ptLst>
  <dgm:cxnLst>
    <dgm:cxn modelId="{C5591B4A-19BB-2747-9AD3-D10ED3CDE47E}" type="presOf" srcId="{B430FC30-A954-46FE-BFB3-2B921689FCAC}" destId="{9AFFB717-03FA-46E9-ACD9-1BE0C0E29F59}" srcOrd="0" destOrd="0" presId="urn:microsoft.com/office/officeart/2009/layout/CirclePictureHierarchy"/>
    <dgm:cxn modelId="{C0E62EBF-13A0-4F3C-918D-2E8562B2DAFE}" srcId="{AFC7CF05-9174-4499-8720-8E38E46CA569}" destId="{A6275FA8-EAAC-4511-A190-9115F7552B4A}" srcOrd="1" destOrd="0" parTransId="{33888418-54E6-4F27-8564-EFAF48F45C3B}" sibTransId="{979B1D26-BC2E-4A0D-A3C8-31F93814B0F8}"/>
    <dgm:cxn modelId="{EFB3853A-BF1B-A54F-8D9F-6915BBC17BDA}" type="presOf" srcId="{A28F75EB-EC7D-4FED-A4B1-D947A92D2491}" destId="{C9E6D351-3D24-40D5-8CF3-374F5176BC2C}" srcOrd="0" destOrd="0" presId="urn:microsoft.com/office/officeart/2009/layout/CirclePictureHierarchy"/>
    <dgm:cxn modelId="{8057BF12-2FBE-E941-89F6-76145A5CDDEA}" type="presOf" srcId="{33888418-54E6-4F27-8564-EFAF48F45C3B}" destId="{FB660E3E-96E7-408C-AE86-F4073DEC92A4}" srcOrd="0" destOrd="0" presId="urn:microsoft.com/office/officeart/2009/layout/CirclePictureHierarchy"/>
    <dgm:cxn modelId="{F77E004F-4BE2-4E31-9B74-4AFC3D4348F7}" srcId="{9F7E8ECC-3660-44BF-8CCF-E89467FF5CC7}" destId="{A5EDE7B9-8C16-465D-9072-4DEC6AF487AD}" srcOrd="1" destOrd="0" parTransId="{CEB720E2-4EE4-4838-B195-DE1E04DAEA3A}" sibTransId="{6A058BFC-1887-43D2-8A16-B99FA3373227}"/>
    <dgm:cxn modelId="{FF9E8FBC-D7EE-4C03-8608-5DD6F90C2D6E}" srcId="{6C592497-F883-4B90-9B97-9374D52BFA13}" destId="{AFC7CF05-9174-4499-8720-8E38E46CA569}" srcOrd="0" destOrd="0" parTransId="{BD9384FF-B084-42AC-BF41-66A7548F36EE}" sibTransId="{F90EFB23-6BC4-435D-80B5-E8E7B3ABEE46}"/>
    <dgm:cxn modelId="{1F0AFA56-4A53-4523-BAE2-2FF33C412E5E}" srcId="{A6275FA8-EAAC-4511-A190-9115F7552B4A}" destId="{6F071E27-3BE3-4752-A628-331958D0CBC5}" srcOrd="0" destOrd="0" parTransId="{0B9DF162-CC16-48DF-93E0-B04A96EA8964}" sibTransId="{86F5EE4D-B9A6-486E-9D98-C68C631F6DC4}"/>
    <dgm:cxn modelId="{76376F66-A853-4AB4-8AE8-B26E94D6EA89}" srcId="{AFC7CF05-9174-4499-8720-8E38E46CA569}" destId="{9F7E8ECC-3660-44BF-8CCF-E89467FF5CC7}" srcOrd="0" destOrd="0" parTransId="{226D451D-09EC-4654-9AF0-91789485C55E}" sibTransId="{6A677678-9FF1-4EFA-8294-DC2C23855CBE}"/>
    <dgm:cxn modelId="{47629D0C-DA2C-9940-B9DB-013A86288338}" type="presOf" srcId="{226D451D-09EC-4654-9AF0-91789485C55E}" destId="{BC61C7D6-CB84-48A2-AA8E-530E33E9334B}" srcOrd="0" destOrd="0" presId="urn:microsoft.com/office/officeart/2009/layout/CirclePictureHierarchy"/>
    <dgm:cxn modelId="{C8F62E37-889E-FC4E-B0F8-4DB390DCC341}" type="presOf" srcId="{A5EDE7B9-8C16-465D-9072-4DEC6AF487AD}" destId="{F5987BD9-2D52-4B5F-B62C-6974B4C69F35}" srcOrd="0" destOrd="0" presId="urn:microsoft.com/office/officeart/2009/layout/CirclePictureHierarchy"/>
    <dgm:cxn modelId="{EA4C6BE6-E54A-0840-B6E7-EECA0F9C0528}" type="presOf" srcId="{A6275FA8-EAAC-4511-A190-9115F7552B4A}" destId="{C26D63E1-9FFF-4BF1-8EDB-E5F500B5EE95}" srcOrd="0" destOrd="0" presId="urn:microsoft.com/office/officeart/2009/layout/CirclePictureHierarchy"/>
    <dgm:cxn modelId="{DDBD7F4A-5E90-2649-B6AE-BD809AECE9B6}" type="presOf" srcId="{6C592497-F883-4B90-9B97-9374D52BFA13}" destId="{76598F07-6979-441B-8535-2F2139E0377C}" srcOrd="0" destOrd="0" presId="urn:microsoft.com/office/officeart/2009/layout/CirclePictureHierarchy"/>
    <dgm:cxn modelId="{9069355E-EE03-4264-9D32-5ECCA7B75470}" srcId="{9F7E8ECC-3660-44BF-8CCF-E89467FF5CC7}" destId="{A28F75EB-EC7D-4FED-A4B1-D947A92D2491}" srcOrd="0" destOrd="0" parTransId="{B430FC30-A954-46FE-BFB3-2B921689FCAC}" sibTransId="{7ED1E6A1-DDE5-4049-BDD5-D8A2DB9E65EC}"/>
    <dgm:cxn modelId="{05476902-0883-4349-8B61-32AC2428AD08}" type="presOf" srcId="{0B9DF162-CC16-48DF-93E0-B04A96EA8964}" destId="{8FC1A0E8-C480-4569-9366-122042629D57}" srcOrd="0" destOrd="0" presId="urn:microsoft.com/office/officeart/2009/layout/CirclePictureHierarchy"/>
    <dgm:cxn modelId="{69891FF3-E24B-0040-8E8A-3512F26107F7}" type="presOf" srcId="{9F7E8ECC-3660-44BF-8CCF-E89467FF5CC7}" destId="{295FD7F8-F4F6-4407-A851-9C9CCB579210}" srcOrd="0" destOrd="0" presId="urn:microsoft.com/office/officeart/2009/layout/CirclePictureHierarchy"/>
    <dgm:cxn modelId="{B522E4F2-8718-E14E-91F9-78AE3AC7E8B2}" type="presOf" srcId="{AFC7CF05-9174-4499-8720-8E38E46CA569}" destId="{66C26142-21A6-43B5-A23E-EA353C3BFDD6}" srcOrd="0" destOrd="0" presId="urn:microsoft.com/office/officeart/2009/layout/CirclePictureHierarchy"/>
    <dgm:cxn modelId="{ECEF0921-6406-2249-9C3F-C78EA5052401}" type="presOf" srcId="{CEB720E2-4EE4-4838-B195-DE1E04DAEA3A}" destId="{B5BC5FB0-1C7C-48F1-95A0-40C3394C4F2D}" srcOrd="0" destOrd="0" presId="urn:microsoft.com/office/officeart/2009/layout/CirclePictureHierarchy"/>
    <dgm:cxn modelId="{2F4E732B-6518-8242-B5F8-50F52C5D21C9}" type="presOf" srcId="{6F071E27-3BE3-4752-A628-331958D0CBC5}" destId="{67ED05EC-65CF-4C1C-9915-2681734681EA}" srcOrd="0" destOrd="0" presId="urn:microsoft.com/office/officeart/2009/layout/CirclePictureHierarchy"/>
    <dgm:cxn modelId="{563F5C82-AA0B-4D46-8B3A-004AD22B1D16}" type="presParOf" srcId="{76598F07-6979-441B-8535-2F2139E0377C}" destId="{889FE9AA-1D5B-4B15-A5AC-CEC5C959B5F9}" srcOrd="0" destOrd="0" presId="urn:microsoft.com/office/officeart/2009/layout/CirclePictureHierarchy"/>
    <dgm:cxn modelId="{B695CC27-28C8-0941-BE32-E0345409309B}" type="presParOf" srcId="{889FE9AA-1D5B-4B15-A5AC-CEC5C959B5F9}" destId="{B8BFA493-FBC0-44F9-81CE-348EF3627B31}" srcOrd="0" destOrd="0" presId="urn:microsoft.com/office/officeart/2009/layout/CirclePictureHierarchy"/>
    <dgm:cxn modelId="{712D50E2-E99C-5A4C-8943-B04B35842B78}" type="presParOf" srcId="{B8BFA493-FBC0-44F9-81CE-348EF3627B31}" destId="{C459F3CF-2A03-4530-9FCD-007B623FC712}" srcOrd="0" destOrd="0" presId="urn:microsoft.com/office/officeart/2009/layout/CirclePictureHierarchy"/>
    <dgm:cxn modelId="{4C226ED3-16EB-F740-BD59-D1E3B75467E4}" type="presParOf" srcId="{B8BFA493-FBC0-44F9-81CE-348EF3627B31}" destId="{66C26142-21A6-43B5-A23E-EA353C3BFDD6}" srcOrd="1" destOrd="0" presId="urn:microsoft.com/office/officeart/2009/layout/CirclePictureHierarchy"/>
    <dgm:cxn modelId="{132599CE-7C8E-9D4A-A4C5-0A88C5230B83}" type="presParOf" srcId="{889FE9AA-1D5B-4B15-A5AC-CEC5C959B5F9}" destId="{71EB67CD-04D9-43AA-953E-DDA4D95212AE}" srcOrd="1" destOrd="0" presId="urn:microsoft.com/office/officeart/2009/layout/CirclePictureHierarchy"/>
    <dgm:cxn modelId="{2EE4D34B-6C61-6049-9DBF-CD1A691B4080}" type="presParOf" srcId="{71EB67CD-04D9-43AA-953E-DDA4D95212AE}" destId="{BC61C7D6-CB84-48A2-AA8E-530E33E9334B}" srcOrd="0" destOrd="0" presId="urn:microsoft.com/office/officeart/2009/layout/CirclePictureHierarchy"/>
    <dgm:cxn modelId="{C24410D0-1606-4343-BE38-D5ED55ACEA88}" type="presParOf" srcId="{71EB67CD-04D9-43AA-953E-DDA4D95212AE}" destId="{9123BC0F-408F-4EF0-9EED-AA0D075BD0B3}" srcOrd="1" destOrd="0" presId="urn:microsoft.com/office/officeart/2009/layout/CirclePictureHierarchy"/>
    <dgm:cxn modelId="{2278F280-FC93-D14D-909E-177211DD4598}" type="presParOf" srcId="{9123BC0F-408F-4EF0-9EED-AA0D075BD0B3}" destId="{4ADF1924-0EBF-487E-B5E3-CB5E32FE845B}" srcOrd="0" destOrd="0" presId="urn:microsoft.com/office/officeart/2009/layout/CirclePictureHierarchy"/>
    <dgm:cxn modelId="{E9139E12-F605-144F-817C-1B97FFDFD9AA}" type="presParOf" srcId="{4ADF1924-0EBF-487E-B5E3-CB5E32FE845B}" destId="{D663AD4F-BA49-473B-BA54-E7FE28C26E13}" srcOrd="0" destOrd="0" presId="urn:microsoft.com/office/officeart/2009/layout/CirclePictureHierarchy"/>
    <dgm:cxn modelId="{6213AE86-C13F-2145-9974-288CF5CB513D}" type="presParOf" srcId="{4ADF1924-0EBF-487E-B5E3-CB5E32FE845B}" destId="{295FD7F8-F4F6-4407-A851-9C9CCB579210}" srcOrd="1" destOrd="0" presId="urn:microsoft.com/office/officeart/2009/layout/CirclePictureHierarchy"/>
    <dgm:cxn modelId="{AFB88362-A236-F345-9ACE-67DCEF00A26F}" type="presParOf" srcId="{9123BC0F-408F-4EF0-9EED-AA0D075BD0B3}" destId="{FB207E81-12D1-49DA-82E7-FB771E7CA101}" srcOrd="1" destOrd="0" presId="urn:microsoft.com/office/officeart/2009/layout/CirclePictureHierarchy"/>
    <dgm:cxn modelId="{97F1EC87-28DB-7A48-830A-E0131CC91564}" type="presParOf" srcId="{FB207E81-12D1-49DA-82E7-FB771E7CA101}" destId="{9AFFB717-03FA-46E9-ACD9-1BE0C0E29F59}" srcOrd="0" destOrd="0" presId="urn:microsoft.com/office/officeart/2009/layout/CirclePictureHierarchy"/>
    <dgm:cxn modelId="{E3466207-256D-E64B-AB90-4F1E4E62D8DE}" type="presParOf" srcId="{FB207E81-12D1-49DA-82E7-FB771E7CA101}" destId="{96B787EC-714E-41F1-8ED2-225CD96A711F}" srcOrd="1" destOrd="0" presId="urn:microsoft.com/office/officeart/2009/layout/CirclePictureHierarchy"/>
    <dgm:cxn modelId="{E2C1F5A5-4C65-0C4C-B508-1966EE7B6446}" type="presParOf" srcId="{96B787EC-714E-41F1-8ED2-225CD96A711F}" destId="{B3212A17-1271-4C9F-A397-525F1F7AD351}" srcOrd="0" destOrd="0" presId="urn:microsoft.com/office/officeart/2009/layout/CirclePictureHierarchy"/>
    <dgm:cxn modelId="{A6396B55-FA14-A24D-ABE3-2FB0B6BC2DA5}" type="presParOf" srcId="{B3212A17-1271-4C9F-A397-525F1F7AD351}" destId="{789CEC2D-1AB3-46F3-9D90-1B8956636B92}" srcOrd="0" destOrd="0" presId="urn:microsoft.com/office/officeart/2009/layout/CirclePictureHierarchy"/>
    <dgm:cxn modelId="{55948EC4-6D0E-3B40-9C2B-B948A08473AB}" type="presParOf" srcId="{B3212A17-1271-4C9F-A397-525F1F7AD351}" destId="{C9E6D351-3D24-40D5-8CF3-374F5176BC2C}" srcOrd="1" destOrd="0" presId="urn:microsoft.com/office/officeart/2009/layout/CirclePictureHierarchy"/>
    <dgm:cxn modelId="{B440363C-C5C4-AC44-8891-F84D7BF3A69D}" type="presParOf" srcId="{96B787EC-714E-41F1-8ED2-225CD96A711F}" destId="{02AF7673-EDB8-4314-99DA-F8E8FDA402B6}" srcOrd="1" destOrd="0" presId="urn:microsoft.com/office/officeart/2009/layout/CirclePictureHierarchy"/>
    <dgm:cxn modelId="{F60A76CD-C86B-F145-8240-E47863488C97}" type="presParOf" srcId="{FB207E81-12D1-49DA-82E7-FB771E7CA101}" destId="{B5BC5FB0-1C7C-48F1-95A0-40C3394C4F2D}" srcOrd="2" destOrd="0" presId="urn:microsoft.com/office/officeart/2009/layout/CirclePictureHierarchy"/>
    <dgm:cxn modelId="{A47D8521-6347-E14F-A7E7-9B41849C1743}" type="presParOf" srcId="{FB207E81-12D1-49DA-82E7-FB771E7CA101}" destId="{7EC4545F-8A4E-4BAC-9F95-6E010375AF0C}" srcOrd="3" destOrd="0" presId="urn:microsoft.com/office/officeart/2009/layout/CirclePictureHierarchy"/>
    <dgm:cxn modelId="{F1125601-BD6D-794B-BAEC-579D9C952719}" type="presParOf" srcId="{7EC4545F-8A4E-4BAC-9F95-6E010375AF0C}" destId="{8713648B-D329-40A5-B79F-FF087A02EFBB}" srcOrd="0" destOrd="0" presId="urn:microsoft.com/office/officeart/2009/layout/CirclePictureHierarchy"/>
    <dgm:cxn modelId="{51450207-B289-0E46-A6ED-9C2AF617CC94}" type="presParOf" srcId="{8713648B-D329-40A5-B79F-FF087A02EFBB}" destId="{D0FEE23D-7D3D-43E0-B786-3BC56D99F54C}" srcOrd="0" destOrd="0" presId="urn:microsoft.com/office/officeart/2009/layout/CirclePictureHierarchy"/>
    <dgm:cxn modelId="{486BA0B4-B3A5-6040-8748-990D286EB5DE}" type="presParOf" srcId="{8713648B-D329-40A5-B79F-FF087A02EFBB}" destId="{F5987BD9-2D52-4B5F-B62C-6974B4C69F35}" srcOrd="1" destOrd="0" presId="urn:microsoft.com/office/officeart/2009/layout/CirclePictureHierarchy"/>
    <dgm:cxn modelId="{E606DC0C-598F-D446-8CAA-077070364DDC}" type="presParOf" srcId="{7EC4545F-8A4E-4BAC-9F95-6E010375AF0C}" destId="{0B561BD4-1B7D-488F-9F32-779E0596272B}" srcOrd="1" destOrd="0" presId="urn:microsoft.com/office/officeart/2009/layout/CirclePictureHierarchy"/>
    <dgm:cxn modelId="{A9676EFB-FEB0-E94A-96AE-27D0B3C95C26}" type="presParOf" srcId="{71EB67CD-04D9-43AA-953E-DDA4D95212AE}" destId="{FB660E3E-96E7-408C-AE86-F4073DEC92A4}" srcOrd="2" destOrd="0" presId="urn:microsoft.com/office/officeart/2009/layout/CirclePictureHierarchy"/>
    <dgm:cxn modelId="{F26472DA-E6F7-FA4A-9631-FB13DB018579}" type="presParOf" srcId="{71EB67CD-04D9-43AA-953E-DDA4D95212AE}" destId="{86C14500-B2BD-467D-9303-F2ABB7DF4311}" srcOrd="3" destOrd="0" presId="urn:microsoft.com/office/officeart/2009/layout/CirclePictureHierarchy"/>
    <dgm:cxn modelId="{AA53F629-61C3-5B4E-9F8F-2EE3970CB7D5}" type="presParOf" srcId="{86C14500-B2BD-467D-9303-F2ABB7DF4311}" destId="{F2781037-83ED-4AAC-B735-3E4EA164BFB9}" srcOrd="0" destOrd="0" presId="urn:microsoft.com/office/officeart/2009/layout/CirclePictureHierarchy"/>
    <dgm:cxn modelId="{4744DD3F-5279-DB47-969A-0C86115DF57D}" type="presParOf" srcId="{F2781037-83ED-4AAC-B735-3E4EA164BFB9}" destId="{F8997EC8-AC5D-4223-9070-6E787383E49F}" srcOrd="0" destOrd="0" presId="urn:microsoft.com/office/officeart/2009/layout/CirclePictureHierarchy"/>
    <dgm:cxn modelId="{858F81D3-C9C9-2048-9BDB-3DDF1D4DFC71}" type="presParOf" srcId="{F2781037-83ED-4AAC-B735-3E4EA164BFB9}" destId="{C26D63E1-9FFF-4BF1-8EDB-E5F500B5EE95}" srcOrd="1" destOrd="0" presId="urn:microsoft.com/office/officeart/2009/layout/CirclePictureHierarchy"/>
    <dgm:cxn modelId="{FADC9E1E-B545-3642-A14B-0D6BA16A600A}" type="presParOf" srcId="{86C14500-B2BD-467D-9303-F2ABB7DF4311}" destId="{FD2F2C60-5FA0-43E9-A001-729078BF8215}" srcOrd="1" destOrd="0" presId="urn:microsoft.com/office/officeart/2009/layout/CirclePictureHierarchy"/>
    <dgm:cxn modelId="{11E0E283-08A3-CD4A-9987-110DE19CB93E}" type="presParOf" srcId="{FD2F2C60-5FA0-43E9-A001-729078BF8215}" destId="{8FC1A0E8-C480-4569-9366-122042629D57}" srcOrd="0" destOrd="0" presId="urn:microsoft.com/office/officeart/2009/layout/CirclePictureHierarchy"/>
    <dgm:cxn modelId="{B040CD9E-719A-6541-9739-05FB49DA89A0}" type="presParOf" srcId="{FD2F2C60-5FA0-43E9-A001-729078BF8215}" destId="{826DA016-4DA9-48DC-914F-93C679730FB1}" srcOrd="1" destOrd="0" presId="urn:microsoft.com/office/officeart/2009/layout/CirclePictureHierarchy"/>
    <dgm:cxn modelId="{EAD8D455-3AF9-6148-BC22-F18E479DDEF4}" type="presParOf" srcId="{826DA016-4DA9-48DC-914F-93C679730FB1}" destId="{93FDB927-E995-44C6-BF2A-1DF165090694}" srcOrd="0" destOrd="0" presId="urn:microsoft.com/office/officeart/2009/layout/CirclePictureHierarchy"/>
    <dgm:cxn modelId="{C9240441-265A-A84D-BBA3-1A322AF39858}" type="presParOf" srcId="{93FDB927-E995-44C6-BF2A-1DF165090694}" destId="{17AFF436-C868-4B53-88EF-63921ECF927E}" srcOrd="0" destOrd="0" presId="urn:microsoft.com/office/officeart/2009/layout/CirclePictureHierarchy"/>
    <dgm:cxn modelId="{542BD4B3-3454-9A4D-8D9A-196B1A587675}" type="presParOf" srcId="{93FDB927-E995-44C6-BF2A-1DF165090694}" destId="{67ED05EC-65CF-4C1C-9915-2681734681EA}" srcOrd="1" destOrd="0" presId="urn:microsoft.com/office/officeart/2009/layout/CirclePictureHierarchy"/>
    <dgm:cxn modelId="{B1005D71-2E36-4748-A32E-47D4729A3714}" type="presParOf" srcId="{826DA016-4DA9-48DC-914F-93C679730FB1}" destId="{BD27CEFC-9966-42DA-8382-E839172D96CE}" srcOrd="1" destOrd="0" presId="urn:microsoft.com/office/officeart/2009/layout/CirclePicture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592497-F883-4B90-9B97-9374D52BFA13}" type="doc">
      <dgm:prSet loTypeId="urn:microsoft.com/office/officeart/2009/layout/CirclePictureHierarchy" loCatId="hierarchy" qsTypeId="urn:microsoft.com/office/officeart/2005/8/quickstyle/simple1" qsCatId="simple" csTypeId="urn:microsoft.com/office/officeart/2005/8/colors/accent1_2" csCatId="accent1" phldr="0"/>
      <dgm:spPr/>
      <dgm:t>
        <a:bodyPr/>
        <a:lstStyle/>
        <a:p>
          <a:endParaRPr lang="en-US"/>
        </a:p>
      </dgm:t>
    </dgm:pt>
    <dgm:pt modelId="{AFC7CF05-9174-4499-8720-8E38E46CA569}">
      <dgm:prSet phldrT="[Text]" phldr="1"/>
      <dgm:spPr/>
      <dgm:t>
        <a:bodyPr/>
        <a:lstStyle/>
        <a:p>
          <a:endParaRPr lang="en-US" dirty="0"/>
        </a:p>
      </dgm:t>
    </dgm:pt>
    <dgm:pt modelId="{BD9384FF-B084-42AC-BF41-66A7548F36EE}" type="parTrans" cxnId="{FF9E8FBC-D7EE-4C03-8608-5DD6F90C2D6E}">
      <dgm:prSet/>
      <dgm:spPr/>
      <dgm:t>
        <a:bodyPr/>
        <a:lstStyle/>
        <a:p>
          <a:endParaRPr lang="en-US"/>
        </a:p>
      </dgm:t>
    </dgm:pt>
    <dgm:pt modelId="{F90EFB23-6BC4-435D-80B5-E8E7B3ABEE46}" type="sibTrans" cxnId="{FF9E8FBC-D7EE-4C03-8608-5DD6F90C2D6E}">
      <dgm:prSet/>
      <dgm:spPr/>
      <dgm:t>
        <a:bodyPr/>
        <a:lstStyle/>
        <a:p>
          <a:endParaRPr lang="en-US"/>
        </a:p>
      </dgm:t>
    </dgm:pt>
    <dgm:pt modelId="{9F7E8ECC-3660-44BF-8CCF-E89467FF5CC7}">
      <dgm:prSet phldrT="[Text]" phldr="1"/>
      <dgm:spPr/>
      <dgm:t>
        <a:bodyPr/>
        <a:lstStyle/>
        <a:p>
          <a:endParaRPr lang="en-US" dirty="0"/>
        </a:p>
      </dgm:t>
    </dgm:pt>
    <dgm:pt modelId="{226D451D-09EC-4654-9AF0-91789485C55E}" type="parTrans" cxnId="{76376F66-A853-4AB4-8AE8-B26E94D6EA89}">
      <dgm:prSet/>
      <dgm:spPr/>
      <dgm:t>
        <a:bodyPr/>
        <a:lstStyle/>
        <a:p>
          <a:endParaRPr lang="en-US"/>
        </a:p>
      </dgm:t>
    </dgm:pt>
    <dgm:pt modelId="{6A677678-9FF1-4EFA-8294-DC2C23855CBE}" type="sibTrans" cxnId="{76376F66-A853-4AB4-8AE8-B26E94D6EA89}">
      <dgm:prSet/>
      <dgm:spPr/>
      <dgm:t>
        <a:bodyPr/>
        <a:lstStyle/>
        <a:p>
          <a:endParaRPr lang="en-US"/>
        </a:p>
      </dgm:t>
    </dgm:pt>
    <dgm:pt modelId="{A28F75EB-EC7D-4FED-A4B1-D947A92D2491}">
      <dgm:prSet phldrT="[Text]" phldr="1"/>
      <dgm:spPr/>
      <dgm:t>
        <a:bodyPr/>
        <a:lstStyle/>
        <a:p>
          <a:endParaRPr lang="en-US"/>
        </a:p>
      </dgm:t>
    </dgm:pt>
    <dgm:pt modelId="{B430FC30-A954-46FE-BFB3-2B921689FCAC}" type="parTrans" cxnId="{9069355E-EE03-4264-9D32-5ECCA7B75470}">
      <dgm:prSet/>
      <dgm:spPr/>
      <dgm:t>
        <a:bodyPr/>
        <a:lstStyle/>
        <a:p>
          <a:endParaRPr lang="en-US"/>
        </a:p>
      </dgm:t>
    </dgm:pt>
    <dgm:pt modelId="{7ED1E6A1-DDE5-4049-BDD5-D8A2DB9E65EC}" type="sibTrans" cxnId="{9069355E-EE03-4264-9D32-5ECCA7B75470}">
      <dgm:prSet/>
      <dgm:spPr/>
      <dgm:t>
        <a:bodyPr/>
        <a:lstStyle/>
        <a:p>
          <a:endParaRPr lang="en-US"/>
        </a:p>
      </dgm:t>
    </dgm:pt>
    <dgm:pt modelId="{A5EDE7B9-8C16-465D-9072-4DEC6AF487AD}">
      <dgm:prSet phldrT="[Text]" phldr="1"/>
      <dgm:spPr/>
      <dgm:t>
        <a:bodyPr/>
        <a:lstStyle/>
        <a:p>
          <a:endParaRPr lang="en-US"/>
        </a:p>
      </dgm:t>
    </dgm:pt>
    <dgm:pt modelId="{CEB720E2-4EE4-4838-B195-DE1E04DAEA3A}" type="parTrans" cxnId="{F77E004F-4BE2-4E31-9B74-4AFC3D4348F7}">
      <dgm:prSet/>
      <dgm:spPr/>
      <dgm:t>
        <a:bodyPr/>
        <a:lstStyle/>
        <a:p>
          <a:endParaRPr lang="en-US"/>
        </a:p>
      </dgm:t>
    </dgm:pt>
    <dgm:pt modelId="{6A058BFC-1887-43D2-8A16-B99FA3373227}" type="sibTrans" cxnId="{F77E004F-4BE2-4E31-9B74-4AFC3D4348F7}">
      <dgm:prSet/>
      <dgm:spPr/>
      <dgm:t>
        <a:bodyPr/>
        <a:lstStyle/>
        <a:p>
          <a:endParaRPr lang="en-US"/>
        </a:p>
      </dgm:t>
    </dgm:pt>
    <dgm:pt modelId="{A6275FA8-EAAC-4511-A190-9115F7552B4A}">
      <dgm:prSet phldrT="[Text]" phldr="1"/>
      <dgm:spPr/>
      <dgm:t>
        <a:bodyPr/>
        <a:lstStyle/>
        <a:p>
          <a:endParaRPr lang="en-US"/>
        </a:p>
      </dgm:t>
    </dgm:pt>
    <dgm:pt modelId="{33888418-54E6-4F27-8564-EFAF48F45C3B}" type="parTrans" cxnId="{C0E62EBF-13A0-4F3C-918D-2E8562B2DAFE}">
      <dgm:prSet/>
      <dgm:spPr/>
      <dgm:t>
        <a:bodyPr/>
        <a:lstStyle/>
        <a:p>
          <a:endParaRPr lang="en-US"/>
        </a:p>
      </dgm:t>
    </dgm:pt>
    <dgm:pt modelId="{979B1D26-BC2E-4A0D-A3C8-31F93814B0F8}" type="sibTrans" cxnId="{C0E62EBF-13A0-4F3C-918D-2E8562B2DAFE}">
      <dgm:prSet/>
      <dgm:spPr/>
      <dgm:t>
        <a:bodyPr/>
        <a:lstStyle/>
        <a:p>
          <a:endParaRPr lang="en-US"/>
        </a:p>
      </dgm:t>
    </dgm:pt>
    <dgm:pt modelId="{6F071E27-3BE3-4752-A628-331958D0CBC5}">
      <dgm:prSet phldrT="[Text]" phldr="1"/>
      <dgm:spPr/>
      <dgm:t>
        <a:bodyPr/>
        <a:lstStyle/>
        <a:p>
          <a:endParaRPr lang="en-US"/>
        </a:p>
      </dgm:t>
    </dgm:pt>
    <dgm:pt modelId="{0B9DF162-CC16-48DF-93E0-B04A96EA8964}" type="parTrans" cxnId="{1F0AFA56-4A53-4523-BAE2-2FF33C412E5E}">
      <dgm:prSet/>
      <dgm:spPr/>
      <dgm:t>
        <a:bodyPr/>
        <a:lstStyle/>
        <a:p>
          <a:endParaRPr lang="en-US"/>
        </a:p>
      </dgm:t>
    </dgm:pt>
    <dgm:pt modelId="{86F5EE4D-B9A6-486E-9D98-C68C631F6DC4}" type="sibTrans" cxnId="{1F0AFA56-4A53-4523-BAE2-2FF33C412E5E}">
      <dgm:prSet/>
      <dgm:spPr/>
      <dgm:t>
        <a:bodyPr/>
        <a:lstStyle/>
        <a:p>
          <a:endParaRPr lang="en-US"/>
        </a:p>
      </dgm:t>
    </dgm:pt>
    <dgm:pt modelId="{76598F07-6979-441B-8535-2F2139E0377C}" type="pres">
      <dgm:prSet presAssocID="{6C592497-F883-4B90-9B97-9374D52BFA13}" presName="hierChild1" presStyleCnt="0">
        <dgm:presLayoutVars>
          <dgm:chPref val="1"/>
          <dgm:dir/>
          <dgm:animOne val="branch"/>
          <dgm:animLvl val="lvl"/>
          <dgm:resizeHandles/>
        </dgm:presLayoutVars>
      </dgm:prSet>
      <dgm:spPr/>
      <dgm:t>
        <a:bodyPr/>
        <a:lstStyle/>
        <a:p>
          <a:endParaRPr lang="en-US"/>
        </a:p>
      </dgm:t>
    </dgm:pt>
    <dgm:pt modelId="{889FE9AA-1D5B-4B15-A5AC-CEC5C959B5F9}" type="pres">
      <dgm:prSet presAssocID="{AFC7CF05-9174-4499-8720-8E38E46CA569}" presName="hierRoot1" presStyleCnt="0"/>
      <dgm:spPr/>
    </dgm:pt>
    <dgm:pt modelId="{B8BFA493-FBC0-44F9-81CE-348EF3627B31}" type="pres">
      <dgm:prSet presAssocID="{AFC7CF05-9174-4499-8720-8E38E46CA569}" presName="composite" presStyleCnt="0"/>
      <dgm:spPr/>
    </dgm:pt>
    <dgm:pt modelId="{C459F3CF-2A03-4530-9FCD-007B623FC712}" type="pres">
      <dgm:prSet presAssocID="{AFC7CF05-9174-4499-8720-8E38E46CA569}" presName="image" presStyleLbl="node0" presStyleIdx="0" presStyleCnt="1"/>
      <dgm:spPr/>
    </dgm:pt>
    <dgm:pt modelId="{66C26142-21A6-43B5-A23E-EA353C3BFDD6}" type="pres">
      <dgm:prSet presAssocID="{AFC7CF05-9174-4499-8720-8E38E46CA569}" presName="text" presStyleLbl="revTx" presStyleIdx="0" presStyleCnt="6">
        <dgm:presLayoutVars>
          <dgm:chPref val="3"/>
        </dgm:presLayoutVars>
      </dgm:prSet>
      <dgm:spPr/>
      <dgm:t>
        <a:bodyPr/>
        <a:lstStyle/>
        <a:p>
          <a:endParaRPr lang="en-US"/>
        </a:p>
      </dgm:t>
    </dgm:pt>
    <dgm:pt modelId="{71EB67CD-04D9-43AA-953E-DDA4D95212AE}" type="pres">
      <dgm:prSet presAssocID="{AFC7CF05-9174-4499-8720-8E38E46CA569}" presName="hierChild2" presStyleCnt="0"/>
      <dgm:spPr/>
    </dgm:pt>
    <dgm:pt modelId="{BC61C7D6-CB84-48A2-AA8E-530E33E9334B}" type="pres">
      <dgm:prSet presAssocID="{226D451D-09EC-4654-9AF0-91789485C55E}" presName="Name10" presStyleLbl="parChTrans1D2" presStyleIdx="0" presStyleCnt="2"/>
      <dgm:spPr/>
      <dgm:t>
        <a:bodyPr/>
        <a:lstStyle/>
        <a:p>
          <a:endParaRPr lang="en-US"/>
        </a:p>
      </dgm:t>
    </dgm:pt>
    <dgm:pt modelId="{9123BC0F-408F-4EF0-9EED-AA0D075BD0B3}" type="pres">
      <dgm:prSet presAssocID="{9F7E8ECC-3660-44BF-8CCF-E89467FF5CC7}" presName="hierRoot2" presStyleCnt="0"/>
      <dgm:spPr/>
    </dgm:pt>
    <dgm:pt modelId="{4ADF1924-0EBF-487E-B5E3-CB5E32FE845B}" type="pres">
      <dgm:prSet presAssocID="{9F7E8ECC-3660-44BF-8CCF-E89467FF5CC7}" presName="composite2" presStyleCnt="0"/>
      <dgm:spPr/>
    </dgm:pt>
    <dgm:pt modelId="{D663AD4F-BA49-473B-BA54-E7FE28C26E13}" type="pres">
      <dgm:prSet presAssocID="{9F7E8ECC-3660-44BF-8CCF-E89467FF5CC7}" presName="image2" presStyleLbl="node2" presStyleIdx="0" presStyleCnt="2"/>
      <dgm:spPr/>
    </dgm:pt>
    <dgm:pt modelId="{295FD7F8-F4F6-4407-A851-9C9CCB579210}" type="pres">
      <dgm:prSet presAssocID="{9F7E8ECC-3660-44BF-8CCF-E89467FF5CC7}" presName="text2" presStyleLbl="revTx" presStyleIdx="1" presStyleCnt="6">
        <dgm:presLayoutVars>
          <dgm:chPref val="3"/>
        </dgm:presLayoutVars>
      </dgm:prSet>
      <dgm:spPr/>
      <dgm:t>
        <a:bodyPr/>
        <a:lstStyle/>
        <a:p>
          <a:endParaRPr lang="en-US"/>
        </a:p>
      </dgm:t>
    </dgm:pt>
    <dgm:pt modelId="{FB207E81-12D1-49DA-82E7-FB771E7CA101}" type="pres">
      <dgm:prSet presAssocID="{9F7E8ECC-3660-44BF-8CCF-E89467FF5CC7}" presName="hierChild3" presStyleCnt="0"/>
      <dgm:spPr/>
    </dgm:pt>
    <dgm:pt modelId="{9AFFB717-03FA-46E9-ACD9-1BE0C0E29F59}" type="pres">
      <dgm:prSet presAssocID="{B430FC30-A954-46FE-BFB3-2B921689FCAC}" presName="Name17" presStyleLbl="parChTrans1D3" presStyleIdx="0" presStyleCnt="3"/>
      <dgm:spPr/>
      <dgm:t>
        <a:bodyPr/>
        <a:lstStyle/>
        <a:p>
          <a:endParaRPr lang="en-US"/>
        </a:p>
      </dgm:t>
    </dgm:pt>
    <dgm:pt modelId="{96B787EC-714E-41F1-8ED2-225CD96A711F}" type="pres">
      <dgm:prSet presAssocID="{A28F75EB-EC7D-4FED-A4B1-D947A92D2491}" presName="hierRoot3" presStyleCnt="0"/>
      <dgm:spPr/>
    </dgm:pt>
    <dgm:pt modelId="{B3212A17-1271-4C9F-A397-525F1F7AD351}" type="pres">
      <dgm:prSet presAssocID="{A28F75EB-EC7D-4FED-A4B1-D947A92D2491}" presName="composite3" presStyleCnt="0"/>
      <dgm:spPr/>
    </dgm:pt>
    <dgm:pt modelId="{789CEC2D-1AB3-46F3-9D90-1B8956636B92}" type="pres">
      <dgm:prSet presAssocID="{A28F75EB-EC7D-4FED-A4B1-D947A92D2491}" presName="image3" presStyleLbl="node3" presStyleIdx="0" presStyleCnt="3"/>
      <dgm:spPr/>
    </dgm:pt>
    <dgm:pt modelId="{C9E6D351-3D24-40D5-8CF3-374F5176BC2C}" type="pres">
      <dgm:prSet presAssocID="{A28F75EB-EC7D-4FED-A4B1-D947A92D2491}" presName="text3" presStyleLbl="revTx" presStyleIdx="2" presStyleCnt="6">
        <dgm:presLayoutVars>
          <dgm:chPref val="3"/>
        </dgm:presLayoutVars>
      </dgm:prSet>
      <dgm:spPr/>
      <dgm:t>
        <a:bodyPr/>
        <a:lstStyle/>
        <a:p>
          <a:endParaRPr lang="en-US"/>
        </a:p>
      </dgm:t>
    </dgm:pt>
    <dgm:pt modelId="{02AF7673-EDB8-4314-99DA-F8E8FDA402B6}" type="pres">
      <dgm:prSet presAssocID="{A28F75EB-EC7D-4FED-A4B1-D947A92D2491}" presName="hierChild4" presStyleCnt="0"/>
      <dgm:spPr/>
    </dgm:pt>
    <dgm:pt modelId="{B5BC5FB0-1C7C-48F1-95A0-40C3394C4F2D}" type="pres">
      <dgm:prSet presAssocID="{CEB720E2-4EE4-4838-B195-DE1E04DAEA3A}" presName="Name17" presStyleLbl="parChTrans1D3" presStyleIdx="1" presStyleCnt="3"/>
      <dgm:spPr/>
      <dgm:t>
        <a:bodyPr/>
        <a:lstStyle/>
        <a:p>
          <a:endParaRPr lang="en-US"/>
        </a:p>
      </dgm:t>
    </dgm:pt>
    <dgm:pt modelId="{7EC4545F-8A4E-4BAC-9F95-6E010375AF0C}" type="pres">
      <dgm:prSet presAssocID="{A5EDE7B9-8C16-465D-9072-4DEC6AF487AD}" presName="hierRoot3" presStyleCnt="0"/>
      <dgm:spPr/>
    </dgm:pt>
    <dgm:pt modelId="{8713648B-D329-40A5-B79F-FF087A02EFBB}" type="pres">
      <dgm:prSet presAssocID="{A5EDE7B9-8C16-465D-9072-4DEC6AF487AD}" presName="composite3" presStyleCnt="0"/>
      <dgm:spPr/>
    </dgm:pt>
    <dgm:pt modelId="{D0FEE23D-7D3D-43E0-B786-3BC56D99F54C}" type="pres">
      <dgm:prSet presAssocID="{A5EDE7B9-8C16-465D-9072-4DEC6AF487AD}" presName="image3" presStyleLbl="node3" presStyleIdx="1" presStyleCnt="3"/>
      <dgm:spPr/>
    </dgm:pt>
    <dgm:pt modelId="{F5987BD9-2D52-4B5F-B62C-6974B4C69F35}" type="pres">
      <dgm:prSet presAssocID="{A5EDE7B9-8C16-465D-9072-4DEC6AF487AD}" presName="text3" presStyleLbl="revTx" presStyleIdx="3" presStyleCnt="6">
        <dgm:presLayoutVars>
          <dgm:chPref val="3"/>
        </dgm:presLayoutVars>
      </dgm:prSet>
      <dgm:spPr/>
      <dgm:t>
        <a:bodyPr/>
        <a:lstStyle/>
        <a:p>
          <a:endParaRPr lang="en-US"/>
        </a:p>
      </dgm:t>
    </dgm:pt>
    <dgm:pt modelId="{0B561BD4-1B7D-488F-9F32-779E0596272B}" type="pres">
      <dgm:prSet presAssocID="{A5EDE7B9-8C16-465D-9072-4DEC6AF487AD}" presName="hierChild4" presStyleCnt="0"/>
      <dgm:spPr/>
    </dgm:pt>
    <dgm:pt modelId="{FB660E3E-96E7-408C-AE86-F4073DEC92A4}" type="pres">
      <dgm:prSet presAssocID="{33888418-54E6-4F27-8564-EFAF48F45C3B}" presName="Name10" presStyleLbl="parChTrans1D2" presStyleIdx="1" presStyleCnt="2"/>
      <dgm:spPr/>
      <dgm:t>
        <a:bodyPr/>
        <a:lstStyle/>
        <a:p>
          <a:endParaRPr lang="en-US"/>
        </a:p>
      </dgm:t>
    </dgm:pt>
    <dgm:pt modelId="{86C14500-B2BD-467D-9303-F2ABB7DF4311}" type="pres">
      <dgm:prSet presAssocID="{A6275FA8-EAAC-4511-A190-9115F7552B4A}" presName="hierRoot2" presStyleCnt="0"/>
      <dgm:spPr/>
    </dgm:pt>
    <dgm:pt modelId="{F2781037-83ED-4AAC-B735-3E4EA164BFB9}" type="pres">
      <dgm:prSet presAssocID="{A6275FA8-EAAC-4511-A190-9115F7552B4A}" presName="composite2" presStyleCnt="0"/>
      <dgm:spPr/>
    </dgm:pt>
    <dgm:pt modelId="{F8997EC8-AC5D-4223-9070-6E787383E49F}" type="pres">
      <dgm:prSet presAssocID="{A6275FA8-EAAC-4511-A190-9115F7552B4A}" presName="image2" presStyleLbl="node2" presStyleIdx="1" presStyleCnt="2"/>
      <dgm:spPr/>
    </dgm:pt>
    <dgm:pt modelId="{C26D63E1-9FFF-4BF1-8EDB-E5F500B5EE95}" type="pres">
      <dgm:prSet presAssocID="{A6275FA8-EAAC-4511-A190-9115F7552B4A}" presName="text2" presStyleLbl="revTx" presStyleIdx="4" presStyleCnt="6">
        <dgm:presLayoutVars>
          <dgm:chPref val="3"/>
        </dgm:presLayoutVars>
      </dgm:prSet>
      <dgm:spPr/>
      <dgm:t>
        <a:bodyPr/>
        <a:lstStyle/>
        <a:p>
          <a:endParaRPr lang="en-US"/>
        </a:p>
      </dgm:t>
    </dgm:pt>
    <dgm:pt modelId="{FD2F2C60-5FA0-43E9-A001-729078BF8215}" type="pres">
      <dgm:prSet presAssocID="{A6275FA8-EAAC-4511-A190-9115F7552B4A}" presName="hierChild3" presStyleCnt="0"/>
      <dgm:spPr/>
    </dgm:pt>
    <dgm:pt modelId="{8FC1A0E8-C480-4569-9366-122042629D57}" type="pres">
      <dgm:prSet presAssocID="{0B9DF162-CC16-48DF-93E0-B04A96EA8964}" presName="Name17" presStyleLbl="parChTrans1D3" presStyleIdx="2" presStyleCnt="3"/>
      <dgm:spPr/>
      <dgm:t>
        <a:bodyPr/>
        <a:lstStyle/>
        <a:p>
          <a:endParaRPr lang="en-US"/>
        </a:p>
      </dgm:t>
    </dgm:pt>
    <dgm:pt modelId="{826DA016-4DA9-48DC-914F-93C679730FB1}" type="pres">
      <dgm:prSet presAssocID="{6F071E27-3BE3-4752-A628-331958D0CBC5}" presName="hierRoot3" presStyleCnt="0"/>
      <dgm:spPr/>
    </dgm:pt>
    <dgm:pt modelId="{93FDB927-E995-44C6-BF2A-1DF165090694}" type="pres">
      <dgm:prSet presAssocID="{6F071E27-3BE3-4752-A628-331958D0CBC5}" presName="composite3" presStyleCnt="0"/>
      <dgm:spPr/>
    </dgm:pt>
    <dgm:pt modelId="{17AFF436-C868-4B53-88EF-63921ECF927E}" type="pres">
      <dgm:prSet presAssocID="{6F071E27-3BE3-4752-A628-331958D0CBC5}" presName="image3" presStyleLbl="node3" presStyleIdx="2" presStyleCnt="3"/>
      <dgm:spPr/>
    </dgm:pt>
    <dgm:pt modelId="{67ED05EC-65CF-4C1C-9915-2681734681EA}" type="pres">
      <dgm:prSet presAssocID="{6F071E27-3BE3-4752-A628-331958D0CBC5}" presName="text3" presStyleLbl="revTx" presStyleIdx="5" presStyleCnt="6">
        <dgm:presLayoutVars>
          <dgm:chPref val="3"/>
        </dgm:presLayoutVars>
      </dgm:prSet>
      <dgm:spPr/>
      <dgm:t>
        <a:bodyPr/>
        <a:lstStyle/>
        <a:p>
          <a:endParaRPr lang="en-US"/>
        </a:p>
      </dgm:t>
    </dgm:pt>
    <dgm:pt modelId="{BD27CEFC-9966-42DA-8382-E839172D96CE}" type="pres">
      <dgm:prSet presAssocID="{6F071E27-3BE3-4752-A628-331958D0CBC5}" presName="hierChild4" presStyleCnt="0"/>
      <dgm:spPr/>
    </dgm:pt>
  </dgm:ptLst>
  <dgm:cxnLst>
    <dgm:cxn modelId="{51C72F91-F9B9-8F46-8D0E-078B784823B2}" type="presOf" srcId="{B430FC30-A954-46FE-BFB3-2B921689FCAC}" destId="{9AFFB717-03FA-46E9-ACD9-1BE0C0E29F59}" srcOrd="0" destOrd="0" presId="urn:microsoft.com/office/officeart/2009/layout/CirclePictureHierarchy"/>
    <dgm:cxn modelId="{C0E62EBF-13A0-4F3C-918D-2E8562B2DAFE}" srcId="{AFC7CF05-9174-4499-8720-8E38E46CA569}" destId="{A6275FA8-EAAC-4511-A190-9115F7552B4A}" srcOrd="1" destOrd="0" parTransId="{33888418-54E6-4F27-8564-EFAF48F45C3B}" sibTransId="{979B1D26-BC2E-4A0D-A3C8-31F93814B0F8}"/>
    <dgm:cxn modelId="{B583F01F-2AE0-6343-986A-D67208EF8929}" type="presOf" srcId="{AFC7CF05-9174-4499-8720-8E38E46CA569}" destId="{66C26142-21A6-43B5-A23E-EA353C3BFDD6}" srcOrd="0" destOrd="0" presId="urn:microsoft.com/office/officeart/2009/layout/CirclePictureHierarchy"/>
    <dgm:cxn modelId="{F77E004F-4BE2-4E31-9B74-4AFC3D4348F7}" srcId="{9F7E8ECC-3660-44BF-8CCF-E89467FF5CC7}" destId="{A5EDE7B9-8C16-465D-9072-4DEC6AF487AD}" srcOrd="1" destOrd="0" parTransId="{CEB720E2-4EE4-4838-B195-DE1E04DAEA3A}" sibTransId="{6A058BFC-1887-43D2-8A16-B99FA3373227}"/>
    <dgm:cxn modelId="{F72AD2F7-8C4D-DC4F-838B-2C2E5E357062}" type="presOf" srcId="{A28F75EB-EC7D-4FED-A4B1-D947A92D2491}" destId="{C9E6D351-3D24-40D5-8CF3-374F5176BC2C}" srcOrd="0" destOrd="0" presId="urn:microsoft.com/office/officeart/2009/layout/CirclePictureHierarchy"/>
    <dgm:cxn modelId="{FF9E8FBC-D7EE-4C03-8608-5DD6F90C2D6E}" srcId="{6C592497-F883-4B90-9B97-9374D52BFA13}" destId="{AFC7CF05-9174-4499-8720-8E38E46CA569}" srcOrd="0" destOrd="0" parTransId="{BD9384FF-B084-42AC-BF41-66A7548F36EE}" sibTransId="{F90EFB23-6BC4-435D-80B5-E8E7B3ABEE46}"/>
    <dgm:cxn modelId="{C96DA878-6A83-2240-982E-208884527B96}" type="presOf" srcId="{CEB720E2-4EE4-4838-B195-DE1E04DAEA3A}" destId="{B5BC5FB0-1C7C-48F1-95A0-40C3394C4F2D}" srcOrd="0" destOrd="0" presId="urn:microsoft.com/office/officeart/2009/layout/CirclePictureHierarchy"/>
    <dgm:cxn modelId="{F7AED246-0E58-084C-AF83-E5B21CEE9DDC}" type="presOf" srcId="{9F7E8ECC-3660-44BF-8CCF-E89467FF5CC7}" destId="{295FD7F8-F4F6-4407-A851-9C9CCB579210}" srcOrd="0" destOrd="0" presId="urn:microsoft.com/office/officeart/2009/layout/CirclePictureHierarchy"/>
    <dgm:cxn modelId="{9F6ED6E4-9066-6A4D-91A6-FDABC085BC27}" type="presOf" srcId="{A5EDE7B9-8C16-465D-9072-4DEC6AF487AD}" destId="{F5987BD9-2D52-4B5F-B62C-6974B4C69F35}" srcOrd="0" destOrd="0" presId="urn:microsoft.com/office/officeart/2009/layout/CirclePictureHierarchy"/>
    <dgm:cxn modelId="{1F0AFA56-4A53-4523-BAE2-2FF33C412E5E}" srcId="{A6275FA8-EAAC-4511-A190-9115F7552B4A}" destId="{6F071E27-3BE3-4752-A628-331958D0CBC5}" srcOrd="0" destOrd="0" parTransId="{0B9DF162-CC16-48DF-93E0-B04A96EA8964}" sibTransId="{86F5EE4D-B9A6-486E-9D98-C68C631F6DC4}"/>
    <dgm:cxn modelId="{76376F66-A853-4AB4-8AE8-B26E94D6EA89}" srcId="{AFC7CF05-9174-4499-8720-8E38E46CA569}" destId="{9F7E8ECC-3660-44BF-8CCF-E89467FF5CC7}" srcOrd="0" destOrd="0" parTransId="{226D451D-09EC-4654-9AF0-91789485C55E}" sibTransId="{6A677678-9FF1-4EFA-8294-DC2C23855CBE}"/>
    <dgm:cxn modelId="{4980A874-6E1F-9A42-A2B0-07BD656A27FC}" type="presOf" srcId="{6F071E27-3BE3-4752-A628-331958D0CBC5}" destId="{67ED05EC-65CF-4C1C-9915-2681734681EA}" srcOrd="0" destOrd="0" presId="urn:microsoft.com/office/officeart/2009/layout/CirclePictureHierarchy"/>
    <dgm:cxn modelId="{FB98AF90-90A1-8244-9681-6720633DEE43}" type="presOf" srcId="{6C592497-F883-4B90-9B97-9374D52BFA13}" destId="{76598F07-6979-441B-8535-2F2139E0377C}" srcOrd="0" destOrd="0" presId="urn:microsoft.com/office/officeart/2009/layout/CirclePictureHierarchy"/>
    <dgm:cxn modelId="{9069355E-EE03-4264-9D32-5ECCA7B75470}" srcId="{9F7E8ECC-3660-44BF-8CCF-E89467FF5CC7}" destId="{A28F75EB-EC7D-4FED-A4B1-D947A92D2491}" srcOrd="0" destOrd="0" parTransId="{B430FC30-A954-46FE-BFB3-2B921689FCAC}" sibTransId="{7ED1E6A1-DDE5-4049-BDD5-D8A2DB9E65EC}"/>
    <dgm:cxn modelId="{6FEAB216-A505-9744-B297-368132BA8603}" type="presOf" srcId="{0B9DF162-CC16-48DF-93E0-B04A96EA8964}" destId="{8FC1A0E8-C480-4569-9366-122042629D57}" srcOrd="0" destOrd="0" presId="urn:microsoft.com/office/officeart/2009/layout/CirclePictureHierarchy"/>
    <dgm:cxn modelId="{96D6448C-DA4F-C241-B804-332CE4E5FEC4}" type="presOf" srcId="{33888418-54E6-4F27-8564-EFAF48F45C3B}" destId="{FB660E3E-96E7-408C-AE86-F4073DEC92A4}" srcOrd="0" destOrd="0" presId="urn:microsoft.com/office/officeart/2009/layout/CirclePictureHierarchy"/>
    <dgm:cxn modelId="{ED88783A-11C0-CE49-AE64-B778B31721F4}" type="presOf" srcId="{A6275FA8-EAAC-4511-A190-9115F7552B4A}" destId="{C26D63E1-9FFF-4BF1-8EDB-E5F500B5EE95}" srcOrd="0" destOrd="0" presId="urn:microsoft.com/office/officeart/2009/layout/CirclePictureHierarchy"/>
    <dgm:cxn modelId="{97E722E2-FA86-7A43-BA5C-76E96C521CE7}" type="presOf" srcId="{226D451D-09EC-4654-9AF0-91789485C55E}" destId="{BC61C7D6-CB84-48A2-AA8E-530E33E9334B}" srcOrd="0" destOrd="0" presId="urn:microsoft.com/office/officeart/2009/layout/CirclePictureHierarchy"/>
    <dgm:cxn modelId="{03F42890-81AB-304C-B9B3-6ABD3E5C0D59}" type="presParOf" srcId="{76598F07-6979-441B-8535-2F2139E0377C}" destId="{889FE9AA-1D5B-4B15-A5AC-CEC5C959B5F9}" srcOrd="0" destOrd="0" presId="urn:microsoft.com/office/officeart/2009/layout/CirclePictureHierarchy"/>
    <dgm:cxn modelId="{046AFD8C-D995-9E49-8F5E-F6BC09033719}" type="presParOf" srcId="{889FE9AA-1D5B-4B15-A5AC-CEC5C959B5F9}" destId="{B8BFA493-FBC0-44F9-81CE-348EF3627B31}" srcOrd="0" destOrd="0" presId="urn:microsoft.com/office/officeart/2009/layout/CirclePictureHierarchy"/>
    <dgm:cxn modelId="{76DB1997-4E3F-A940-A0B2-06BBF4A6CC85}" type="presParOf" srcId="{B8BFA493-FBC0-44F9-81CE-348EF3627B31}" destId="{C459F3CF-2A03-4530-9FCD-007B623FC712}" srcOrd="0" destOrd="0" presId="urn:microsoft.com/office/officeart/2009/layout/CirclePictureHierarchy"/>
    <dgm:cxn modelId="{184EE735-0A9A-D44F-BDA5-67832433C964}" type="presParOf" srcId="{B8BFA493-FBC0-44F9-81CE-348EF3627B31}" destId="{66C26142-21A6-43B5-A23E-EA353C3BFDD6}" srcOrd="1" destOrd="0" presId="urn:microsoft.com/office/officeart/2009/layout/CirclePictureHierarchy"/>
    <dgm:cxn modelId="{C26DDEC4-3583-524F-98C6-2A982119A2B2}" type="presParOf" srcId="{889FE9AA-1D5B-4B15-A5AC-CEC5C959B5F9}" destId="{71EB67CD-04D9-43AA-953E-DDA4D95212AE}" srcOrd="1" destOrd="0" presId="urn:microsoft.com/office/officeart/2009/layout/CirclePictureHierarchy"/>
    <dgm:cxn modelId="{3C134D38-1D82-9748-A968-15F353E04E51}" type="presParOf" srcId="{71EB67CD-04D9-43AA-953E-DDA4D95212AE}" destId="{BC61C7D6-CB84-48A2-AA8E-530E33E9334B}" srcOrd="0" destOrd="0" presId="urn:microsoft.com/office/officeart/2009/layout/CirclePictureHierarchy"/>
    <dgm:cxn modelId="{0A0D2CB7-3ADA-B44B-97C3-772772F9CC2D}" type="presParOf" srcId="{71EB67CD-04D9-43AA-953E-DDA4D95212AE}" destId="{9123BC0F-408F-4EF0-9EED-AA0D075BD0B3}" srcOrd="1" destOrd="0" presId="urn:microsoft.com/office/officeart/2009/layout/CirclePictureHierarchy"/>
    <dgm:cxn modelId="{B1B6E26D-4AC0-F74C-A74A-156683A25147}" type="presParOf" srcId="{9123BC0F-408F-4EF0-9EED-AA0D075BD0B3}" destId="{4ADF1924-0EBF-487E-B5E3-CB5E32FE845B}" srcOrd="0" destOrd="0" presId="urn:microsoft.com/office/officeart/2009/layout/CirclePictureHierarchy"/>
    <dgm:cxn modelId="{5149C9DD-ADD9-5147-9548-4C285EADD5B5}" type="presParOf" srcId="{4ADF1924-0EBF-487E-B5E3-CB5E32FE845B}" destId="{D663AD4F-BA49-473B-BA54-E7FE28C26E13}" srcOrd="0" destOrd="0" presId="urn:microsoft.com/office/officeart/2009/layout/CirclePictureHierarchy"/>
    <dgm:cxn modelId="{DEF29670-568B-E34E-88B9-7C508771DE13}" type="presParOf" srcId="{4ADF1924-0EBF-487E-B5E3-CB5E32FE845B}" destId="{295FD7F8-F4F6-4407-A851-9C9CCB579210}" srcOrd="1" destOrd="0" presId="urn:microsoft.com/office/officeart/2009/layout/CirclePictureHierarchy"/>
    <dgm:cxn modelId="{405C5738-D268-4C42-8550-8EDC680498AF}" type="presParOf" srcId="{9123BC0F-408F-4EF0-9EED-AA0D075BD0B3}" destId="{FB207E81-12D1-49DA-82E7-FB771E7CA101}" srcOrd="1" destOrd="0" presId="urn:microsoft.com/office/officeart/2009/layout/CirclePictureHierarchy"/>
    <dgm:cxn modelId="{29CC7012-F69A-174F-85BE-0DFB52EEA30D}" type="presParOf" srcId="{FB207E81-12D1-49DA-82E7-FB771E7CA101}" destId="{9AFFB717-03FA-46E9-ACD9-1BE0C0E29F59}" srcOrd="0" destOrd="0" presId="urn:microsoft.com/office/officeart/2009/layout/CirclePictureHierarchy"/>
    <dgm:cxn modelId="{C063873E-9F4B-BF44-A861-66500EB94F09}" type="presParOf" srcId="{FB207E81-12D1-49DA-82E7-FB771E7CA101}" destId="{96B787EC-714E-41F1-8ED2-225CD96A711F}" srcOrd="1" destOrd="0" presId="urn:microsoft.com/office/officeart/2009/layout/CirclePictureHierarchy"/>
    <dgm:cxn modelId="{386ADD8D-4C0E-E14B-9445-C43FEC073D14}" type="presParOf" srcId="{96B787EC-714E-41F1-8ED2-225CD96A711F}" destId="{B3212A17-1271-4C9F-A397-525F1F7AD351}" srcOrd="0" destOrd="0" presId="urn:microsoft.com/office/officeart/2009/layout/CirclePictureHierarchy"/>
    <dgm:cxn modelId="{850123A2-2536-8147-892E-87FF3B035D3C}" type="presParOf" srcId="{B3212A17-1271-4C9F-A397-525F1F7AD351}" destId="{789CEC2D-1AB3-46F3-9D90-1B8956636B92}" srcOrd="0" destOrd="0" presId="urn:microsoft.com/office/officeart/2009/layout/CirclePictureHierarchy"/>
    <dgm:cxn modelId="{867B7981-D356-5D47-8820-EF22D58DC8F8}" type="presParOf" srcId="{B3212A17-1271-4C9F-A397-525F1F7AD351}" destId="{C9E6D351-3D24-40D5-8CF3-374F5176BC2C}" srcOrd="1" destOrd="0" presId="urn:microsoft.com/office/officeart/2009/layout/CirclePictureHierarchy"/>
    <dgm:cxn modelId="{565BF4EC-9470-8C47-9744-6237D9513C63}" type="presParOf" srcId="{96B787EC-714E-41F1-8ED2-225CD96A711F}" destId="{02AF7673-EDB8-4314-99DA-F8E8FDA402B6}" srcOrd="1" destOrd="0" presId="urn:microsoft.com/office/officeart/2009/layout/CirclePictureHierarchy"/>
    <dgm:cxn modelId="{2F13AFD6-F6B5-8146-AE41-B65FD8B47147}" type="presParOf" srcId="{FB207E81-12D1-49DA-82E7-FB771E7CA101}" destId="{B5BC5FB0-1C7C-48F1-95A0-40C3394C4F2D}" srcOrd="2" destOrd="0" presId="urn:microsoft.com/office/officeart/2009/layout/CirclePictureHierarchy"/>
    <dgm:cxn modelId="{8BAAEAAA-5ECA-6541-B963-8F421342884E}" type="presParOf" srcId="{FB207E81-12D1-49DA-82E7-FB771E7CA101}" destId="{7EC4545F-8A4E-4BAC-9F95-6E010375AF0C}" srcOrd="3" destOrd="0" presId="urn:microsoft.com/office/officeart/2009/layout/CirclePictureHierarchy"/>
    <dgm:cxn modelId="{C362291B-63BD-E54A-9EDA-C907D70B6234}" type="presParOf" srcId="{7EC4545F-8A4E-4BAC-9F95-6E010375AF0C}" destId="{8713648B-D329-40A5-B79F-FF087A02EFBB}" srcOrd="0" destOrd="0" presId="urn:microsoft.com/office/officeart/2009/layout/CirclePictureHierarchy"/>
    <dgm:cxn modelId="{475A156F-8502-EF4E-9219-9B37B7A1A26F}" type="presParOf" srcId="{8713648B-D329-40A5-B79F-FF087A02EFBB}" destId="{D0FEE23D-7D3D-43E0-B786-3BC56D99F54C}" srcOrd="0" destOrd="0" presId="urn:microsoft.com/office/officeart/2009/layout/CirclePictureHierarchy"/>
    <dgm:cxn modelId="{EE2982A1-46D0-AF43-88FC-FF7FE16A91A7}" type="presParOf" srcId="{8713648B-D329-40A5-B79F-FF087A02EFBB}" destId="{F5987BD9-2D52-4B5F-B62C-6974B4C69F35}" srcOrd="1" destOrd="0" presId="urn:microsoft.com/office/officeart/2009/layout/CirclePictureHierarchy"/>
    <dgm:cxn modelId="{13118B0F-1735-7641-A63E-61B4442EAB4F}" type="presParOf" srcId="{7EC4545F-8A4E-4BAC-9F95-6E010375AF0C}" destId="{0B561BD4-1B7D-488F-9F32-779E0596272B}" srcOrd="1" destOrd="0" presId="urn:microsoft.com/office/officeart/2009/layout/CirclePictureHierarchy"/>
    <dgm:cxn modelId="{5E52532A-3F5E-1E42-A9ED-38885A0C6399}" type="presParOf" srcId="{71EB67CD-04D9-43AA-953E-DDA4D95212AE}" destId="{FB660E3E-96E7-408C-AE86-F4073DEC92A4}" srcOrd="2" destOrd="0" presId="urn:microsoft.com/office/officeart/2009/layout/CirclePictureHierarchy"/>
    <dgm:cxn modelId="{2A50DE5A-A138-8D4D-AD1F-493943CD4D76}" type="presParOf" srcId="{71EB67CD-04D9-43AA-953E-DDA4D95212AE}" destId="{86C14500-B2BD-467D-9303-F2ABB7DF4311}" srcOrd="3" destOrd="0" presId="urn:microsoft.com/office/officeart/2009/layout/CirclePictureHierarchy"/>
    <dgm:cxn modelId="{DC94A97D-336E-734E-9AA4-5B2E8BC7EA51}" type="presParOf" srcId="{86C14500-B2BD-467D-9303-F2ABB7DF4311}" destId="{F2781037-83ED-4AAC-B735-3E4EA164BFB9}" srcOrd="0" destOrd="0" presId="urn:microsoft.com/office/officeart/2009/layout/CirclePictureHierarchy"/>
    <dgm:cxn modelId="{A5C0BD63-5619-A247-9EB4-853BF5DE752F}" type="presParOf" srcId="{F2781037-83ED-4AAC-B735-3E4EA164BFB9}" destId="{F8997EC8-AC5D-4223-9070-6E787383E49F}" srcOrd="0" destOrd="0" presId="urn:microsoft.com/office/officeart/2009/layout/CirclePictureHierarchy"/>
    <dgm:cxn modelId="{FF964547-619F-3D4C-8491-69AB408FE96B}" type="presParOf" srcId="{F2781037-83ED-4AAC-B735-3E4EA164BFB9}" destId="{C26D63E1-9FFF-4BF1-8EDB-E5F500B5EE95}" srcOrd="1" destOrd="0" presId="urn:microsoft.com/office/officeart/2009/layout/CirclePictureHierarchy"/>
    <dgm:cxn modelId="{22ED2F09-D75D-EC43-9EF6-E0B2E89A0BBE}" type="presParOf" srcId="{86C14500-B2BD-467D-9303-F2ABB7DF4311}" destId="{FD2F2C60-5FA0-43E9-A001-729078BF8215}" srcOrd="1" destOrd="0" presId="urn:microsoft.com/office/officeart/2009/layout/CirclePictureHierarchy"/>
    <dgm:cxn modelId="{80AA6D8E-CB39-3743-8CBE-DB7026C53A97}" type="presParOf" srcId="{FD2F2C60-5FA0-43E9-A001-729078BF8215}" destId="{8FC1A0E8-C480-4569-9366-122042629D57}" srcOrd="0" destOrd="0" presId="urn:microsoft.com/office/officeart/2009/layout/CirclePictureHierarchy"/>
    <dgm:cxn modelId="{91E49656-D994-F84A-AC84-FF9FB2C03AEB}" type="presParOf" srcId="{FD2F2C60-5FA0-43E9-A001-729078BF8215}" destId="{826DA016-4DA9-48DC-914F-93C679730FB1}" srcOrd="1" destOrd="0" presId="urn:microsoft.com/office/officeart/2009/layout/CirclePictureHierarchy"/>
    <dgm:cxn modelId="{075DAFA5-B396-9C4F-8EAB-E7B09480677E}" type="presParOf" srcId="{826DA016-4DA9-48DC-914F-93C679730FB1}" destId="{93FDB927-E995-44C6-BF2A-1DF165090694}" srcOrd="0" destOrd="0" presId="urn:microsoft.com/office/officeart/2009/layout/CirclePictureHierarchy"/>
    <dgm:cxn modelId="{86E651F4-C6CF-2740-BE56-C41247680DD1}" type="presParOf" srcId="{93FDB927-E995-44C6-BF2A-1DF165090694}" destId="{17AFF436-C868-4B53-88EF-63921ECF927E}" srcOrd="0" destOrd="0" presId="urn:microsoft.com/office/officeart/2009/layout/CirclePictureHierarchy"/>
    <dgm:cxn modelId="{2FA1C8D5-A3F0-6041-8C83-7249BC26172F}" type="presParOf" srcId="{93FDB927-E995-44C6-BF2A-1DF165090694}" destId="{67ED05EC-65CF-4C1C-9915-2681734681EA}" srcOrd="1" destOrd="0" presId="urn:microsoft.com/office/officeart/2009/layout/CirclePictureHierarchy"/>
    <dgm:cxn modelId="{BA04CBE9-75E0-564F-864A-CAF98C446B3E}" type="presParOf" srcId="{826DA016-4DA9-48DC-914F-93C679730FB1}" destId="{BD27CEFC-9966-42DA-8382-E839172D96CE}" srcOrd="1" destOrd="0" presId="urn:microsoft.com/office/officeart/2009/layout/CirclePictureHierarchy"/>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1A0E8-C480-4569-9366-122042629D57}">
      <dsp:nvSpPr>
        <dsp:cNvPr id="0" name=""/>
        <dsp:cNvSpPr/>
      </dsp:nvSpPr>
      <dsp:spPr>
        <a:xfrm>
          <a:off x="1097280" y="506968"/>
          <a:ext cx="91440" cy="91440"/>
        </a:xfrm>
        <a:custGeom>
          <a:avLst/>
          <a:gdLst/>
          <a:ahLst/>
          <a:cxnLst/>
          <a:rect l="0" t="0" r="0" b="0"/>
          <a:pathLst>
            <a:path>
              <a:moveTo>
                <a:pt x="45720" y="45720"/>
              </a:moveTo>
              <a:lnTo>
                <a:pt x="45720" y="105727"/>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660E3E-96E7-408C-AE86-F4073DEC92A4}">
      <dsp:nvSpPr>
        <dsp:cNvPr id="0" name=""/>
        <dsp:cNvSpPr/>
      </dsp:nvSpPr>
      <dsp:spPr>
        <a:xfrm>
          <a:off x="750093" y="256460"/>
          <a:ext cx="392906" cy="91440"/>
        </a:xfrm>
        <a:custGeom>
          <a:avLst/>
          <a:gdLst/>
          <a:ahLst/>
          <a:cxnLst/>
          <a:rect l="0" t="0" r="0" b="0"/>
          <a:pathLst>
            <a:path>
              <a:moveTo>
                <a:pt x="0" y="45720"/>
              </a:moveTo>
              <a:lnTo>
                <a:pt x="0" y="75961"/>
              </a:lnTo>
              <a:lnTo>
                <a:pt x="392906" y="75961"/>
              </a:lnTo>
              <a:lnTo>
                <a:pt x="392906" y="105727"/>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BC5FB0-1C7C-48F1-95A0-40C3394C4F2D}">
      <dsp:nvSpPr>
        <dsp:cNvPr id="0" name=""/>
        <dsp:cNvSpPr/>
      </dsp:nvSpPr>
      <dsp:spPr>
        <a:xfrm>
          <a:off x="357187" y="506968"/>
          <a:ext cx="261937" cy="91440"/>
        </a:xfrm>
        <a:custGeom>
          <a:avLst/>
          <a:gdLst/>
          <a:ahLst/>
          <a:cxnLst/>
          <a:rect l="0" t="0" r="0" b="0"/>
          <a:pathLst>
            <a:path>
              <a:moveTo>
                <a:pt x="0" y="45720"/>
              </a:moveTo>
              <a:lnTo>
                <a:pt x="0" y="75961"/>
              </a:lnTo>
              <a:lnTo>
                <a:pt x="261937" y="75961"/>
              </a:lnTo>
              <a:lnTo>
                <a:pt x="261937" y="105727"/>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FFB717-03FA-46E9-ACD9-1BE0C0E29F59}">
      <dsp:nvSpPr>
        <dsp:cNvPr id="0" name=""/>
        <dsp:cNvSpPr/>
      </dsp:nvSpPr>
      <dsp:spPr>
        <a:xfrm>
          <a:off x="95249" y="506968"/>
          <a:ext cx="261937" cy="91440"/>
        </a:xfrm>
        <a:custGeom>
          <a:avLst/>
          <a:gdLst/>
          <a:ahLst/>
          <a:cxnLst/>
          <a:rect l="0" t="0" r="0" b="0"/>
          <a:pathLst>
            <a:path>
              <a:moveTo>
                <a:pt x="261937" y="45720"/>
              </a:moveTo>
              <a:lnTo>
                <a:pt x="261937" y="75961"/>
              </a:lnTo>
              <a:lnTo>
                <a:pt x="0" y="75961"/>
              </a:lnTo>
              <a:lnTo>
                <a:pt x="0" y="105727"/>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61C7D6-CB84-48A2-AA8E-530E33E9334B}">
      <dsp:nvSpPr>
        <dsp:cNvPr id="0" name=""/>
        <dsp:cNvSpPr/>
      </dsp:nvSpPr>
      <dsp:spPr>
        <a:xfrm>
          <a:off x="357187" y="256460"/>
          <a:ext cx="392906" cy="91440"/>
        </a:xfrm>
        <a:custGeom>
          <a:avLst/>
          <a:gdLst/>
          <a:ahLst/>
          <a:cxnLst/>
          <a:rect l="0" t="0" r="0" b="0"/>
          <a:pathLst>
            <a:path>
              <a:moveTo>
                <a:pt x="392906" y="45720"/>
              </a:moveTo>
              <a:lnTo>
                <a:pt x="392906" y="75961"/>
              </a:lnTo>
              <a:lnTo>
                <a:pt x="0" y="75961"/>
              </a:lnTo>
              <a:lnTo>
                <a:pt x="0" y="105727"/>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9F3CF-2A03-4530-9FCD-007B623FC712}">
      <dsp:nvSpPr>
        <dsp:cNvPr id="0" name=""/>
        <dsp:cNvSpPr/>
      </dsp:nvSpPr>
      <dsp:spPr>
        <a:xfrm>
          <a:off x="654843" y="111680"/>
          <a:ext cx="190499" cy="190499"/>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C26142-21A6-43B5-A23E-EA353C3BFDD6}">
      <dsp:nvSpPr>
        <dsp:cNvPr id="0" name=""/>
        <dsp:cNvSpPr/>
      </dsp:nvSpPr>
      <dsp:spPr>
        <a:xfrm>
          <a:off x="845343" y="111204"/>
          <a:ext cx="285750" cy="19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endParaRPr lang="en-US" sz="700" kern="1200" dirty="0"/>
        </a:p>
      </dsp:txBody>
      <dsp:txXfrm>
        <a:off x="845343" y="111204"/>
        <a:ext cx="285750" cy="190499"/>
      </dsp:txXfrm>
    </dsp:sp>
    <dsp:sp modelId="{D663AD4F-BA49-473B-BA54-E7FE28C26E13}">
      <dsp:nvSpPr>
        <dsp:cNvPr id="0" name=""/>
        <dsp:cNvSpPr/>
      </dsp:nvSpPr>
      <dsp:spPr>
        <a:xfrm>
          <a:off x="261937" y="362188"/>
          <a:ext cx="190499" cy="190499"/>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5FD7F8-F4F6-4407-A851-9C9CCB579210}">
      <dsp:nvSpPr>
        <dsp:cNvPr id="0" name=""/>
        <dsp:cNvSpPr/>
      </dsp:nvSpPr>
      <dsp:spPr>
        <a:xfrm>
          <a:off x="452437" y="361711"/>
          <a:ext cx="285750" cy="19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endParaRPr lang="en-US" sz="700" kern="1200"/>
        </a:p>
      </dsp:txBody>
      <dsp:txXfrm>
        <a:off x="452437" y="361711"/>
        <a:ext cx="285750" cy="190499"/>
      </dsp:txXfrm>
    </dsp:sp>
    <dsp:sp modelId="{789CEC2D-1AB3-46F3-9D90-1B8956636B92}">
      <dsp:nvSpPr>
        <dsp:cNvPr id="0" name=""/>
        <dsp:cNvSpPr/>
      </dsp:nvSpPr>
      <dsp:spPr>
        <a:xfrm>
          <a:off x="0" y="612695"/>
          <a:ext cx="190499" cy="190499"/>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E6D351-3D24-40D5-8CF3-374F5176BC2C}">
      <dsp:nvSpPr>
        <dsp:cNvPr id="0" name=""/>
        <dsp:cNvSpPr/>
      </dsp:nvSpPr>
      <dsp:spPr>
        <a:xfrm>
          <a:off x="190499" y="612219"/>
          <a:ext cx="285750" cy="19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endParaRPr lang="en-US" sz="700" kern="1200"/>
        </a:p>
      </dsp:txBody>
      <dsp:txXfrm>
        <a:off x="190499" y="612219"/>
        <a:ext cx="285750" cy="190499"/>
      </dsp:txXfrm>
    </dsp:sp>
    <dsp:sp modelId="{D0FEE23D-7D3D-43E0-B786-3BC56D99F54C}">
      <dsp:nvSpPr>
        <dsp:cNvPr id="0" name=""/>
        <dsp:cNvSpPr/>
      </dsp:nvSpPr>
      <dsp:spPr>
        <a:xfrm>
          <a:off x="523874" y="612695"/>
          <a:ext cx="190499" cy="190499"/>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987BD9-2D52-4B5F-B62C-6974B4C69F35}">
      <dsp:nvSpPr>
        <dsp:cNvPr id="0" name=""/>
        <dsp:cNvSpPr/>
      </dsp:nvSpPr>
      <dsp:spPr>
        <a:xfrm>
          <a:off x="714375" y="612219"/>
          <a:ext cx="285750" cy="19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endParaRPr lang="en-US" sz="700" kern="1200"/>
        </a:p>
      </dsp:txBody>
      <dsp:txXfrm>
        <a:off x="714375" y="612219"/>
        <a:ext cx="285750" cy="190499"/>
      </dsp:txXfrm>
    </dsp:sp>
    <dsp:sp modelId="{F8997EC8-AC5D-4223-9070-6E787383E49F}">
      <dsp:nvSpPr>
        <dsp:cNvPr id="0" name=""/>
        <dsp:cNvSpPr/>
      </dsp:nvSpPr>
      <dsp:spPr>
        <a:xfrm>
          <a:off x="1047750" y="362188"/>
          <a:ext cx="190499" cy="190499"/>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6D63E1-9FFF-4BF1-8EDB-E5F500B5EE95}">
      <dsp:nvSpPr>
        <dsp:cNvPr id="0" name=""/>
        <dsp:cNvSpPr/>
      </dsp:nvSpPr>
      <dsp:spPr>
        <a:xfrm>
          <a:off x="1238250" y="361711"/>
          <a:ext cx="285750" cy="19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endParaRPr lang="en-US" sz="700" kern="1200"/>
        </a:p>
      </dsp:txBody>
      <dsp:txXfrm>
        <a:off x="1238250" y="361711"/>
        <a:ext cx="285750" cy="190499"/>
      </dsp:txXfrm>
    </dsp:sp>
    <dsp:sp modelId="{17AFF436-C868-4B53-88EF-63921ECF927E}">
      <dsp:nvSpPr>
        <dsp:cNvPr id="0" name=""/>
        <dsp:cNvSpPr/>
      </dsp:nvSpPr>
      <dsp:spPr>
        <a:xfrm>
          <a:off x="1047750" y="612695"/>
          <a:ext cx="190499" cy="190499"/>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ED05EC-65CF-4C1C-9915-2681734681EA}">
      <dsp:nvSpPr>
        <dsp:cNvPr id="0" name=""/>
        <dsp:cNvSpPr/>
      </dsp:nvSpPr>
      <dsp:spPr>
        <a:xfrm>
          <a:off x="1238250" y="612219"/>
          <a:ext cx="285750" cy="19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endParaRPr lang="en-US" sz="700" kern="1200"/>
        </a:p>
      </dsp:txBody>
      <dsp:txXfrm>
        <a:off x="1238250" y="612219"/>
        <a:ext cx="285750" cy="190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1A0E8-C480-4569-9366-122042629D57}">
      <dsp:nvSpPr>
        <dsp:cNvPr id="0" name=""/>
        <dsp:cNvSpPr/>
      </dsp:nvSpPr>
      <dsp:spPr>
        <a:xfrm>
          <a:off x="2697480" y="1294994"/>
          <a:ext cx="91440" cy="144018"/>
        </a:xfrm>
        <a:custGeom>
          <a:avLst/>
          <a:gdLst/>
          <a:ahLst/>
          <a:cxnLst/>
          <a:rect l="0" t="0" r="0" b="0"/>
          <a:pathLst>
            <a:path>
              <a:moveTo>
                <a:pt x="45720" y="0"/>
              </a:moveTo>
              <a:lnTo>
                <a:pt x="45720" y="144018"/>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660E3E-96E7-408C-AE86-F4073DEC92A4}">
      <dsp:nvSpPr>
        <dsp:cNvPr id="0" name=""/>
        <dsp:cNvSpPr/>
      </dsp:nvSpPr>
      <dsp:spPr>
        <a:xfrm>
          <a:off x="1800225" y="693776"/>
          <a:ext cx="942974" cy="144017"/>
        </a:xfrm>
        <a:custGeom>
          <a:avLst/>
          <a:gdLst/>
          <a:ahLst/>
          <a:cxnLst/>
          <a:rect l="0" t="0" r="0" b="0"/>
          <a:pathLst>
            <a:path>
              <a:moveTo>
                <a:pt x="0" y="0"/>
              </a:moveTo>
              <a:lnTo>
                <a:pt x="0" y="72580"/>
              </a:lnTo>
              <a:lnTo>
                <a:pt x="942974" y="72580"/>
              </a:lnTo>
              <a:lnTo>
                <a:pt x="942974" y="144017"/>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BC5FB0-1C7C-48F1-95A0-40C3394C4F2D}">
      <dsp:nvSpPr>
        <dsp:cNvPr id="0" name=""/>
        <dsp:cNvSpPr/>
      </dsp:nvSpPr>
      <dsp:spPr>
        <a:xfrm>
          <a:off x="857250" y="1294994"/>
          <a:ext cx="628650" cy="144018"/>
        </a:xfrm>
        <a:custGeom>
          <a:avLst/>
          <a:gdLst/>
          <a:ahLst/>
          <a:cxnLst/>
          <a:rect l="0" t="0" r="0" b="0"/>
          <a:pathLst>
            <a:path>
              <a:moveTo>
                <a:pt x="0" y="0"/>
              </a:moveTo>
              <a:lnTo>
                <a:pt x="0" y="72580"/>
              </a:lnTo>
              <a:lnTo>
                <a:pt x="628650" y="72580"/>
              </a:lnTo>
              <a:lnTo>
                <a:pt x="628650" y="144018"/>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FFB717-03FA-46E9-ACD9-1BE0C0E29F59}">
      <dsp:nvSpPr>
        <dsp:cNvPr id="0" name=""/>
        <dsp:cNvSpPr/>
      </dsp:nvSpPr>
      <dsp:spPr>
        <a:xfrm>
          <a:off x="228600" y="1294994"/>
          <a:ext cx="628649" cy="144018"/>
        </a:xfrm>
        <a:custGeom>
          <a:avLst/>
          <a:gdLst/>
          <a:ahLst/>
          <a:cxnLst/>
          <a:rect l="0" t="0" r="0" b="0"/>
          <a:pathLst>
            <a:path>
              <a:moveTo>
                <a:pt x="628649" y="0"/>
              </a:moveTo>
              <a:lnTo>
                <a:pt x="628649" y="72580"/>
              </a:lnTo>
              <a:lnTo>
                <a:pt x="0" y="72580"/>
              </a:lnTo>
              <a:lnTo>
                <a:pt x="0" y="144018"/>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61C7D6-CB84-48A2-AA8E-530E33E9334B}">
      <dsp:nvSpPr>
        <dsp:cNvPr id="0" name=""/>
        <dsp:cNvSpPr/>
      </dsp:nvSpPr>
      <dsp:spPr>
        <a:xfrm>
          <a:off x="857250" y="693776"/>
          <a:ext cx="942975" cy="144017"/>
        </a:xfrm>
        <a:custGeom>
          <a:avLst/>
          <a:gdLst/>
          <a:ahLst/>
          <a:cxnLst/>
          <a:rect l="0" t="0" r="0" b="0"/>
          <a:pathLst>
            <a:path>
              <a:moveTo>
                <a:pt x="942975" y="0"/>
              </a:moveTo>
              <a:lnTo>
                <a:pt x="942975" y="72580"/>
              </a:lnTo>
              <a:lnTo>
                <a:pt x="0" y="72580"/>
              </a:lnTo>
              <a:lnTo>
                <a:pt x="0" y="144017"/>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9F3CF-2A03-4530-9FCD-007B623FC712}">
      <dsp:nvSpPr>
        <dsp:cNvPr id="0" name=""/>
        <dsp:cNvSpPr/>
      </dsp:nvSpPr>
      <dsp:spPr>
        <a:xfrm>
          <a:off x="1571625" y="236576"/>
          <a:ext cx="457200" cy="45720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C26142-21A6-43B5-A23E-EA353C3BFDD6}">
      <dsp:nvSpPr>
        <dsp:cNvPr id="0" name=""/>
        <dsp:cNvSpPr/>
      </dsp:nvSpPr>
      <dsp:spPr>
        <a:xfrm>
          <a:off x="2028825" y="235433"/>
          <a:ext cx="685799" cy="4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endParaRPr lang="en-US" sz="1700" kern="1200" dirty="0"/>
        </a:p>
      </dsp:txBody>
      <dsp:txXfrm>
        <a:off x="2028825" y="235433"/>
        <a:ext cx="685799" cy="457200"/>
      </dsp:txXfrm>
    </dsp:sp>
    <dsp:sp modelId="{D663AD4F-BA49-473B-BA54-E7FE28C26E13}">
      <dsp:nvSpPr>
        <dsp:cNvPr id="0" name=""/>
        <dsp:cNvSpPr/>
      </dsp:nvSpPr>
      <dsp:spPr>
        <a:xfrm>
          <a:off x="628650" y="837794"/>
          <a:ext cx="457200" cy="45720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5FD7F8-F4F6-4407-A851-9C9CCB579210}">
      <dsp:nvSpPr>
        <dsp:cNvPr id="0" name=""/>
        <dsp:cNvSpPr/>
      </dsp:nvSpPr>
      <dsp:spPr>
        <a:xfrm>
          <a:off x="1085850" y="836651"/>
          <a:ext cx="685799" cy="4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endParaRPr lang="en-US" sz="1700" kern="1200" dirty="0"/>
        </a:p>
      </dsp:txBody>
      <dsp:txXfrm>
        <a:off x="1085850" y="836651"/>
        <a:ext cx="685799" cy="457200"/>
      </dsp:txXfrm>
    </dsp:sp>
    <dsp:sp modelId="{789CEC2D-1AB3-46F3-9D90-1B8956636B92}">
      <dsp:nvSpPr>
        <dsp:cNvPr id="0" name=""/>
        <dsp:cNvSpPr/>
      </dsp:nvSpPr>
      <dsp:spPr>
        <a:xfrm>
          <a:off x="0" y="1439012"/>
          <a:ext cx="457200" cy="45720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E6D351-3D24-40D5-8CF3-374F5176BC2C}">
      <dsp:nvSpPr>
        <dsp:cNvPr id="0" name=""/>
        <dsp:cNvSpPr/>
      </dsp:nvSpPr>
      <dsp:spPr>
        <a:xfrm>
          <a:off x="457200" y="1437869"/>
          <a:ext cx="685799" cy="4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endParaRPr lang="en-US" sz="1700" kern="1200"/>
        </a:p>
      </dsp:txBody>
      <dsp:txXfrm>
        <a:off x="457200" y="1437869"/>
        <a:ext cx="685799" cy="457200"/>
      </dsp:txXfrm>
    </dsp:sp>
    <dsp:sp modelId="{D0FEE23D-7D3D-43E0-B786-3BC56D99F54C}">
      <dsp:nvSpPr>
        <dsp:cNvPr id="0" name=""/>
        <dsp:cNvSpPr/>
      </dsp:nvSpPr>
      <dsp:spPr>
        <a:xfrm>
          <a:off x="1257300" y="1439012"/>
          <a:ext cx="457200" cy="45720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987BD9-2D52-4B5F-B62C-6974B4C69F35}">
      <dsp:nvSpPr>
        <dsp:cNvPr id="0" name=""/>
        <dsp:cNvSpPr/>
      </dsp:nvSpPr>
      <dsp:spPr>
        <a:xfrm>
          <a:off x="1714500" y="1437869"/>
          <a:ext cx="685799" cy="4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endParaRPr lang="en-US" sz="1700" kern="1200"/>
        </a:p>
      </dsp:txBody>
      <dsp:txXfrm>
        <a:off x="1714500" y="1437869"/>
        <a:ext cx="685799" cy="457200"/>
      </dsp:txXfrm>
    </dsp:sp>
    <dsp:sp modelId="{F8997EC8-AC5D-4223-9070-6E787383E49F}">
      <dsp:nvSpPr>
        <dsp:cNvPr id="0" name=""/>
        <dsp:cNvSpPr/>
      </dsp:nvSpPr>
      <dsp:spPr>
        <a:xfrm>
          <a:off x="2514600" y="837794"/>
          <a:ext cx="457200" cy="45720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6D63E1-9FFF-4BF1-8EDB-E5F500B5EE95}">
      <dsp:nvSpPr>
        <dsp:cNvPr id="0" name=""/>
        <dsp:cNvSpPr/>
      </dsp:nvSpPr>
      <dsp:spPr>
        <a:xfrm>
          <a:off x="2971800" y="836651"/>
          <a:ext cx="685799" cy="4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endParaRPr lang="en-US" sz="1700" kern="1200"/>
        </a:p>
      </dsp:txBody>
      <dsp:txXfrm>
        <a:off x="2971800" y="836651"/>
        <a:ext cx="685799" cy="457200"/>
      </dsp:txXfrm>
    </dsp:sp>
    <dsp:sp modelId="{17AFF436-C868-4B53-88EF-63921ECF927E}">
      <dsp:nvSpPr>
        <dsp:cNvPr id="0" name=""/>
        <dsp:cNvSpPr/>
      </dsp:nvSpPr>
      <dsp:spPr>
        <a:xfrm>
          <a:off x="2514600" y="1439012"/>
          <a:ext cx="457200" cy="45720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ED05EC-65CF-4C1C-9915-2681734681EA}">
      <dsp:nvSpPr>
        <dsp:cNvPr id="0" name=""/>
        <dsp:cNvSpPr/>
      </dsp:nvSpPr>
      <dsp:spPr>
        <a:xfrm>
          <a:off x="2971800" y="1437869"/>
          <a:ext cx="685799" cy="4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endParaRPr lang="en-US" sz="1700" kern="1200"/>
        </a:p>
      </dsp:txBody>
      <dsp:txXfrm>
        <a:off x="2971800" y="1437869"/>
        <a:ext cx="685799" cy="457200"/>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A3FA4F-DDB5-B645-89E3-97AB24ABC38C}" type="datetimeFigureOut">
              <a:rPr lang="en-US" smtClean="0"/>
              <a:t>4/16/12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ED5546-2556-214B-994B-BE191F71FA36}" type="slidenum">
              <a:rPr lang="en-US" smtClean="0"/>
              <a:t>‹#›</a:t>
            </a:fld>
            <a:endParaRPr lang="en-US"/>
          </a:p>
        </p:txBody>
      </p:sp>
    </p:spTree>
    <p:extLst>
      <p:ext uri="{BB962C8B-B14F-4D97-AF65-F5344CB8AC3E}">
        <p14:creationId xmlns:p14="http://schemas.microsoft.com/office/powerpoint/2010/main" val="8057580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ED5546-2556-214B-994B-BE191F71FA36}" type="slidenum">
              <a:rPr lang="en-US" smtClean="0"/>
              <a:t>1</a:t>
            </a:fld>
            <a:endParaRPr lang="en-US"/>
          </a:p>
        </p:txBody>
      </p:sp>
    </p:spTree>
    <p:extLst>
      <p:ext uri="{BB962C8B-B14F-4D97-AF65-F5344CB8AC3E}">
        <p14:creationId xmlns:p14="http://schemas.microsoft.com/office/powerpoint/2010/main" val="3867343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Aggregate Features</a:t>
            </a:r>
            <a:r>
              <a:rPr lang="en-US" dirty="0" smtClean="0"/>
              <a:t>. Features such as the average, </a:t>
            </a:r>
            <a:endParaRPr lang="en-US" dirty="0" smtClean="0"/>
          </a:p>
          <a:p>
            <a:r>
              <a:rPr lang="en-US" dirty="0" smtClean="0"/>
              <a:t>minimum</a:t>
            </a:r>
            <a:r>
              <a:rPr lang="en-US" dirty="0" smtClean="0"/>
              <a:t>, maximum, and period of the time series, number of surprises,</a:t>
            </a:r>
            <a:r>
              <a:rPr lang="en-US" baseline="0" dirty="0" smtClean="0"/>
              <a:t> size of spikes</a:t>
            </a:r>
          </a:p>
          <a:p>
            <a:endParaRPr lang="en-US" baseline="0" dirty="0" smtClean="0"/>
          </a:p>
          <a:p>
            <a:r>
              <a:rPr lang="en-US" b="1" dirty="0" smtClean="0"/>
              <a:t>Shape </a:t>
            </a:r>
            <a:r>
              <a:rPr lang="en-US" b="1" dirty="0" smtClean="0"/>
              <a:t>Features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Shape features represent the shape of the time series. Our goal is to produce a representation that is not sensitive to shifts in time or the magnitude of the differences.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speech recognition: </a:t>
            </a:r>
            <a:r>
              <a:rPr lang="en-US" sz="1200" kern="1200" dirty="0" err="1" smtClean="0">
                <a:solidFill>
                  <a:schemeClr val="tx1"/>
                </a:solidFill>
                <a:effectLst/>
                <a:latin typeface="+mn-lt"/>
                <a:ea typeface="+mn-ea"/>
                <a:cs typeface="+mn-cs"/>
              </a:rPr>
              <a:t>Homomorphic</a:t>
            </a:r>
            <a:r>
              <a:rPr lang="en-US" sz="1200" kern="1200" dirty="0" smtClean="0">
                <a:solidFill>
                  <a:schemeClr val="tx1"/>
                </a:solidFill>
                <a:effectLst/>
                <a:latin typeface="+mn-lt"/>
                <a:ea typeface="+mn-ea"/>
                <a:cs typeface="+mn-cs"/>
              </a:rPr>
              <a:t> signal processing is a solution that satisfies these conditions </a:t>
            </a:r>
            <a:endParaRPr lang="en-US" dirty="0" smtClean="0"/>
          </a:p>
          <a:p>
            <a:r>
              <a:rPr lang="en-US" b="0" dirty="0" smtClean="0"/>
              <a:t>1 FFT operator application transforms</a:t>
            </a:r>
            <a:r>
              <a:rPr lang="en-US" b="0" baseline="0" dirty="0" smtClean="0"/>
              <a:t> to </a:t>
            </a:r>
            <a:r>
              <a:rPr lang="en-US" sz="1200" i="1" kern="1200" dirty="0" smtClean="0">
                <a:solidFill>
                  <a:schemeClr val="tx1"/>
                </a:solidFill>
                <a:effectLst/>
                <a:latin typeface="+mn-lt"/>
                <a:ea typeface="+mn-ea"/>
                <a:cs typeface="+mn-cs"/>
              </a:rPr>
              <a:t>spectral domain (</a:t>
            </a:r>
            <a:r>
              <a:rPr lang="en-US" sz="1200" i="0" kern="1200" dirty="0" smtClean="0">
                <a:solidFill>
                  <a:schemeClr val="tx1"/>
                </a:solidFill>
                <a:effectLst/>
                <a:latin typeface="+mn-lt"/>
                <a:ea typeface="+mn-ea"/>
                <a:cs typeface="+mn-cs"/>
              </a:rPr>
              <a:t>each cell is a frequency</a:t>
            </a:r>
            <a:r>
              <a:rPr lang="en-US" sz="1200" i="0" kern="1200" baseline="0" dirty="0" smtClean="0">
                <a:solidFill>
                  <a:schemeClr val="tx1"/>
                </a:solidFill>
                <a:effectLst/>
                <a:latin typeface="+mn-lt"/>
                <a:ea typeface="+mn-ea"/>
                <a:cs typeface="+mn-cs"/>
              </a:rPr>
              <a:t> of the time series</a:t>
            </a:r>
            <a:r>
              <a:rPr lang="en-US" sz="1200" i="0" kern="1200" dirty="0" smtClean="0">
                <a:solidFill>
                  <a:schemeClr val="tx1"/>
                </a:solidFill>
                <a:effectLst/>
                <a:latin typeface="+mn-lt"/>
                <a:ea typeface="+mn-ea"/>
                <a:cs typeface="+mn-cs"/>
              </a:rPr>
              <a:t>) .</a:t>
            </a:r>
          </a:p>
          <a:p>
            <a:r>
              <a:rPr lang="en-US" sz="1200" i="0" kern="1200" dirty="0" smtClean="0">
                <a:solidFill>
                  <a:schemeClr val="tx1"/>
                </a:solidFill>
                <a:effectLst/>
                <a:latin typeface="+mn-lt"/>
                <a:ea typeface="+mn-ea"/>
                <a:cs typeface="+mn-cs"/>
              </a:rPr>
              <a:t>This eliminates shifts</a:t>
            </a:r>
          </a:p>
          <a:p>
            <a:r>
              <a:rPr lang="en-US" sz="1200" i="0" kern="1200" dirty="0" smtClean="0">
                <a:solidFill>
                  <a:schemeClr val="tx1"/>
                </a:solidFill>
                <a:effectLst/>
                <a:latin typeface="+mn-lt"/>
                <a:ea typeface="+mn-ea"/>
                <a:cs typeface="+mn-cs"/>
              </a:rPr>
              <a:t>Another application</a:t>
            </a:r>
            <a:r>
              <a:rPr lang="en-US" sz="1200" i="0" kern="1200" baseline="0" dirty="0" smtClean="0">
                <a:solidFill>
                  <a:schemeClr val="tx1"/>
                </a:solidFill>
                <a:effectLst/>
                <a:latin typeface="+mn-lt"/>
                <a:ea typeface="+mn-ea"/>
                <a:cs typeface="+mn-cs"/>
              </a:rPr>
              <a:t> of FFT produces </a:t>
            </a:r>
            <a:r>
              <a:rPr lang="en-US" sz="1200" i="0" kern="1200" baseline="0" dirty="0" err="1" smtClean="0">
                <a:solidFill>
                  <a:schemeClr val="tx1"/>
                </a:solidFill>
                <a:effectLst/>
                <a:latin typeface="+mn-lt"/>
                <a:ea typeface="+mn-ea"/>
                <a:cs typeface="+mn-cs"/>
              </a:rPr>
              <a:t>quefrencies</a:t>
            </a:r>
            <a:endParaRPr lang="en-US" sz="120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And The second part </a:t>
            </a:r>
            <a:r>
              <a:rPr lang="en-US" sz="1200" b="0" i="0" kern="1200" dirty="0" err="1" smtClean="0">
                <a:solidFill>
                  <a:schemeClr val="tx1"/>
                </a:solidFill>
                <a:effectLst/>
                <a:latin typeface="+mn-lt"/>
                <a:ea typeface="+mn-ea"/>
                <a:cs typeface="+mn-cs"/>
              </a:rPr>
              <a:t>eliminatesdifferences</a:t>
            </a:r>
            <a:r>
              <a:rPr lang="en-US" sz="1200" b="0" i="0" kern="1200" dirty="0" smtClean="0">
                <a:solidFill>
                  <a:schemeClr val="tx1"/>
                </a:solidFill>
                <a:effectLst/>
                <a:latin typeface="+mn-lt"/>
                <a:ea typeface="+mn-ea"/>
                <a:cs typeface="+mn-cs"/>
              </a:rPr>
              <a:t> in sizes</a:t>
            </a:r>
            <a:endParaRPr lang="en-US" b="0" i="0" dirty="0" smtClean="0"/>
          </a:p>
          <a:p>
            <a:endParaRPr lang="en-US" b="1" dirty="0" smtClean="0"/>
          </a:p>
          <a:p>
            <a:r>
              <a:rPr lang="en-US" b="1" dirty="0" smtClean="0"/>
              <a:t>Domain-Specific Features:</a:t>
            </a:r>
            <a:r>
              <a:rPr lang="en-US" b="1" baseline="0" dirty="0" smtClean="0"/>
              <a:t> </a:t>
            </a:r>
          </a:p>
          <a:p>
            <a:r>
              <a:rPr lang="en-US" b="0" baseline="0" dirty="0" smtClean="0"/>
              <a:t>number of clicked URLs, query click entropy, topical distribution of the URL or query</a:t>
            </a:r>
            <a:endParaRPr lang="en-US" b="0" dirty="0" smtClean="0"/>
          </a:p>
        </p:txBody>
      </p:sp>
      <p:sp>
        <p:nvSpPr>
          <p:cNvPr id="4" name="Slide Number Placeholder 3"/>
          <p:cNvSpPr>
            <a:spLocks noGrp="1"/>
          </p:cNvSpPr>
          <p:nvPr>
            <p:ph type="sldNum" sz="quarter" idx="10"/>
          </p:nvPr>
        </p:nvSpPr>
        <p:spPr/>
        <p:txBody>
          <a:bodyPr/>
          <a:lstStyle/>
          <a:p>
            <a:fld id="{9C290582-99AD-45F6-890A-12F5D288B721}" type="slidenum">
              <a:rPr lang="en-US" smtClean="0"/>
              <a:t>15</a:t>
            </a:fld>
            <a:endParaRPr lang="en-US"/>
          </a:p>
        </p:txBody>
      </p:sp>
    </p:spTree>
    <p:extLst>
      <p:ext uri="{BB962C8B-B14F-4D97-AF65-F5344CB8AC3E}">
        <p14:creationId xmlns:p14="http://schemas.microsoft.com/office/powerpoint/2010/main" val="3200982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found that just applying auto correlation does</a:t>
            </a:r>
            <a:r>
              <a:rPr lang="en-US" baseline="0" dirty="0" smtClean="0"/>
              <a:t> not work well, but we therefore limit to standard seasonality in the web</a:t>
            </a:r>
            <a:endParaRPr lang="en-US" dirty="0"/>
          </a:p>
        </p:txBody>
      </p:sp>
      <p:sp>
        <p:nvSpPr>
          <p:cNvPr id="4" name="Slide Number Placeholder 3"/>
          <p:cNvSpPr>
            <a:spLocks noGrp="1"/>
          </p:cNvSpPr>
          <p:nvPr>
            <p:ph type="sldNum" sz="quarter" idx="10"/>
          </p:nvPr>
        </p:nvSpPr>
        <p:spPr/>
        <p:txBody>
          <a:bodyPr/>
          <a:lstStyle/>
          <a:p>
            <a:fld id="{89ED5546-2556-214B-994B-BE191F71FA36}" type="slidenum">
              <a:rPr lang="en-US" smtClean="0"/>
              <a:t>16</a:t>
            </a:fld>
            <a:endParaRPr lang="en-US"/>
          </a:p>
        </p:txBody>
      </p:sp>
    </p:spTree>
    <p:extLst>
      <p:ext uri="{BB962C8B-B14F-4D97-AF65-F5344CB8AC3E}">
        <p14:creationId xmlns:p14="http://schemas.microsoft.com/office/powerpoint/2010/main" val="2924719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In the beginning of a spike the model “under-predicts” the data since the previous data did not include any indication of a spike.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Surprises are significant changes in the residual during the period of an event.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surprises that have long impact on the model should be considered as a surprise. We propose a greedy procedure that adds the surprise locations starting from highest to lowest impact to the model and measures the improvement of the model (using BIC criteria). </a:t>
            </a:r>
            <a:endParaRPr lang="en-US" dirty="0" smtClean="0"/>
          </a:p>
          <a:p>
            <a:endParaRPr lang="en-US" dirty="0"/>
          </a:p>
        </p:txBody>
      </p:sp>
      <p:sp>
        <p:nvSpPr>
          <p:cNvPr id="4" name="Slide Number Placeholder 3"/>
          <p:cNvSpPr>
            <a:spLocks noGrp="1"/>
          </p:cNvSpPr>
          <p:nvPr>
            <p:ph type="sldNum" sz="quarter" idx="10"/>
          </p:nvPr>
        </p:nvSpPr>
        <p:spPr/>
        <p:txBody>
          <a:bodyPr/>
          <a:lstStyle/>
          <a:p>
            <a:fld id="{89ED5546-2556-214B-994B-BE191F71FA36}" type="slidenum">
              <a:rPr lang="en-US" smtClean="0"/>
              <a:t>17</a:t>
            </a:fld>
            <a:endParaRPr lang="en-US"/>
          </a:p>
        </p:txBody>
      </p:sp>
    </p:spTree>
    <p:extLst>
      <p:ext uri="{BB962C8B-B14F-4D97-AF65-F5344CB8AC3E}">
        <p14:creationId xmlns:p14="http://schemas.microsoft.com/office/powerpoint/2010/main" val="647539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Normalized </a:t>
            </a:r>
            <a:r>
              <a:rPr lang="en-US" dirty="0" smtClean="0"/>
              <a:t>by rank and impression</a:t>
            </a:r>
          </a:p>
          <a:p>
            <a:r>
              <a:rPr lang="en-US" dirty="0" smtClean="0"/>
              <a:t>Only top n </a:t>
            </a:r>
            <a:r>
              <a:rPr lang="en-US" dirty="0" err="1" smtClean="0"/>
              <a:t>urls</a:t>
            </a:r>
            <a:r>
              <a:rPr lang="en-US" dirty="0" smtClean="0"/>
              <a:t> are considered</a:t>
            </a:r>
          </a:p>
          <a:p>
            <a:r>
              <a:rPr lang="en-US" dirty="0" smtClean="0"/>
              <a:t>Only </a:t>
            </a:r>
            <a:r>
              <a:rPr lang="en-US" dirty="0" err="1" smtClean="0"/>
              <a:t>urls</a:t>
            </a:r>
            <a:r>
              <a:rPr lang="en-US" dirty="0" smtClean="0"/>
              <a:t> with enough click data</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 General queries: </a:t>
            </a:r>
            <a:r>
              <a:rPr lang="en-US" sz="1200" kern="1200" dirty="0" smtClean="0">
                <a:solidFill>
                  <a:schemeClr val="dk1"/>
                </a:solidFill>
                <a:effectLst/>
                <a:latin typeface="+mn-lt"/>
                <a:ea typeface="+mn-ea"/>
                <a:cs typeface="+mn-cs"/>
              </a:rPr>
              <a:t>General queries randomly sampled (unique on a given day)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 Dynamic Queries: </a:t>
            </a:r>
            <a:r>
              <a:rPr lang="en-US" sz="1200" kern="1200" dirty="0" smtClean="0">
                <a:solidFill>
                  <a:schemeClr val="dk1"/>
                </a:solidFill>
                <a:effectLst/>
                <a:latin typeface="+mn-lt"/>
                <a:ea typeface="+mn-ea"/>
                <a:cs typeface="+mn-cs"/>
              </a:rPr>
              <a:t>Queries labeled as requiring fresh results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a:t>
            </a:r>
            <a:r>
              <a:rPr lang="en-US" sz="1200" kern="1200" dirty="0" smtClean="0">
                <a:solidFill>
                  <a:schemeClr val="dk1"/>
                </a:solidFill>
                <a:effectLst/>
                <a:latin typeface="+mn-lt"/>
                <a:ea typeface="+mn-ea"/>
                <a:cs typeface="+mn-cs"/>
              </a:rPr>
              <a:t>Temporal-Reformulation Queries </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dk1"/>
                </a:solidFill>
                <a:effectLst/>
                <a:latin typeface="+mn-lt"/>
                <a:ea typeface="+mn-ea"/>
                <a:cs typeface="+mn-cs"/>
              </a:rPr>
              <a:t>Queries reformulated with temporal word added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4. Alternating Queries </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dk1"/>
                </a:solidFill>
                <a:effectLst/>
                <a:latin typeface="+mn-lt"/>
                <a:ea typeface="+mn-ea"/>
                <a:cs typeface="+mn-cs"/>
              </a:rPr>
              <a:t>Randomly sampled queries whose URLs change rankings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9ED5546-2556-214B-994B-BE191F71FA36}" type="slidenum">
              <a:rPr lang="en-US" smtClean="0"/>
              <a:t>18</a:t>
            </a:fld>
            <a:endParaRPr lang="en-US"/>
          </a:p>
        </p:txBody>
      </p:sp>
    </p:spTree>
    <p:extLst>
      <p:ext uri="{BB962C8B-B14F-4D97-AF65-F5344CB8AC3E}">
        <p14:creationId xmlns:p14="http://schemas.microsoft.com/office/powerpoint/2010/main" val="3689199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Averaged over several prediction days</a:t>
            </a:r>
          </a:p>
          <a:p>
            <a:endParaRPr lang="en-US" dirty="0"/>
          </a:p>
        </p:txBody>
      </p:sp>
      <p:sp>
        <p:nvSpPr>
          <p:cNvPr id="4" name="Slide Number Placeholder 3"/>
          <p:cNvSpPr>
            <a:spLocks noGrp="1"/>
          </p:cNvSpPr>
          <p:nvPr>
            <p:ph type="sldNum" sz="quarter" idx="10"/>
          </p:nvPr>
        </p:nvSpPr>
        <p:spPr/>
        <p:txBody>
          <a:bodyPr/>
          <a:lstStyle/>
          <a:p>
            <a:fld id="{89ED5546-2556-214B-994B-BE191F71FA36}" type="slidenum">
              <a:rPr lang="en-US" smtClean="0"/>
              <a:t>19</a:t>
            </a:fld>
            <a:endParaRPr lang="en-US"/>
          </a:p>
        </p:txBody>
      </p:sp>
    </p:spTree>
    <p:extLst>
      <p:ext uri="{BB962C8B-B14F-4D97-AF65-F5344CB8AC3E}">
        <p14:creationId xmlns:p14="http://schemas.microsoft.com/office/powerpoint/2010/main" val="3689199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ED5546-2556-214B-994B-BE191F71FA36}" type="slidenum">
              <a:rPr lang="en-US" smtClean="0"/>
              <a:t>23</a:t>
            </a:fld>
            <a:endParaRPr lang="en-US"/>
          </a:p>
        </p:txBody>
      </p:sp>
    </p:spTree>
    <p:extLst>
      <p:ext uri="{BB962C8B-B14F-4D97-AF65-F5344CB8AC3E}">
        <p14:creationId xmlns:p14="http://schemas.microsoft.com/office/powerpoint/2010/main" val="3774335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0559D9-3A5E-4E29-B45B-4A09854F3F8F}"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en-US" sz="2400" dirty="0" smtClean="0"/>
              <a:t>We</a:t>
            </a:r>
            <a:r>
              <a:rPr lang="en-US" sz="2400" baseline="0" dirty="0" smtClean="0"/>
              <a:t> see query frequency is very time dependent</a:t>
            </a:r>
            <a:endParaRPr lang="en-US" sz="2400" dirty="0" smtClean="0"/>
          </a:p>
          <a:p>
            <a:pPr marL="0" marR="0" lvl="4" indent="0" algn="l" defTabSz="914400" rtl="0" eaLnBrk="1" fontAlgn="auto" latinLnBrk="0" hangingPunct="1">
              <a:lnSpc>
                <a:spcPct val="100000"/>
              </a:lnSpc>
              <a:spcBef>
                <a:spcPts val="0"/>
              </a:spcBef>
              <a:spcAft>
                <a:spcPts val="0"/>
              </a:spcAft>
              <a:buClrTx/>
              <a:buSzTx/>
              <a:buFontTx/>
              <a:buNone/>
              <a:tabLst/>
              <a:defRPr/>
            </a:pPr>
            <a:endParaRPr lang="en-US" sz="2200" dirty="0" smtClean="0"/>
          </a:p>
          <a:p>
            <a:pPr marL="0" marR="0" lvl="4" indent="0" algn="l" defTabSz="914400" rtl="0" eaLnBrk="1" fontAlgn="auto" latinLnBrk="0" hangingPunct="1">
              <a:lnSpc>
                <a:spcPct val="100000"/>
              </a:lnSpc>
              <a:spcBef>
                <a:spcPts val="0"/>
              </a:spcBef>
              <a:spcAft>
                <a:spcPts val="0"/>
              </a:spcAft>
              <a:buClrTx/>
              <a:buSzTx/>
              <a:buFontTx/>
              <a:buNone/>
              <a:tabLst/>
              <a:defRPr/>
            </a:pPr>
            <a:r>
              <a:rPr lang="en-US" sz="2200" dirty="0" smtClean="0"/>
              <a:t>Let’s zoom in on one of the days.</a:t>
            </a:r>
          </a:p>
          <a:p>
            <a:pPr marL="0" marR="0" lvl="4" indent="0" algn="l" defTabSz="914400" rtl="0" eaLnBrk="1" fontAlgn="auto" latinLnBrk="0" hangingPunct="1">
              <a:lnSpc>
                <a:spcPct val="100000"/>
              </a:lnSpc>
              <a:spcBef>
                <a:spcPts val="0"/>
              </a:spcBef>
              <a:spcAft>
                <a:spcPts val="0"/>
              </a:spcAft>
              <a:buClrTx/>
              <a:buSzTx/>
              <a:buFontTx/>
              <a:buNone/>
              <a:tabLst/>
              <a:defRPr/>
            </a:pPr>
            <a:r>
              <a:rPr lang="en-US" sz="2200" dirty="0" smtClean="0"/>
              <a:t>It is taken</a:t>
            </a:r>
            <a:r>
              <a:rPr lang="en-US" sz="2200" baseline="0" dirty="0" smtClean="0"/>
              <a:t> from a real online suggestion system.</a:t>
            </a:r>
          </a:p>
          <a:p>
            <a:pPr marL="0" marR="0" lvl="4" indent="0" algn="l" defTabSz="914400" rtl="0" eaLnBrk="1" fontAlgn="auto" latinLnBrk="0" hangingPunct="1">
              <a:lnSpc>
                <a:spcPct val="100000"/>
              </a:lnSpc>
              <a:spcBef>
                <a:spcPts val="0"/>
              </a:spcBef>
              <a:spcAft>
                <a:spcPts val="0"/>
              </a:spcAft>
              <a:buClrTx/>
              <a:buSzTx/>
              <a:buFontTx/>
              <a:buNone/>
              <a:tabLst/>
              <a:defRPr/>
            </a:pPr>
            <a:endParaRPr lang="en-US" sz="2200" baseline="0" dirty="0" smtClean="0"/>
          </a:p>
          <a:p>
            <a:pPr marL="0" marR="0" lvl="4" indent="0" algn="l" defTabSz="914400" rtl="0" eaLnBrk="1" fontAlgn="auto" latinLnBrk="0" hangingPunct="1">
              <a:lnSpc>
                <a:spcPct val="100000"/>
              </a:lnSpc>
              <a:spcBef>
                <a:spcPts val="0"/>
              </a:spcBef>
              <a:spcAft>
                <a:spcPts val="0"/>
              </a:spcAft>
              <a:buClrTx/>
              <a:buSzTx/>
              <a:buFontTx/>
              <a:buNone/>
              <a:tabLst/>
              <a:defRPr/>
            </a:pPr>
            <a:r>
              <a:rPr lang="en-US" sz="2200" baseline="0" dirty="0" smtClean="0"/>
              <a:t>This is being done on valentine’s day</a:t>
            </a:r>
            <a:endParaRPr lang="en-US" sz="2200" dirty="0" smtClean="0"/>
          </a:p>
          <a:p>
            <a:pPr marL="0" marR="0" lvl="4" indent="0" algn="l" defTabSz="914400" rtl="0" eaLnBrk="1" fontAlgn="auto" latinLnBrk="0" hangingPunct="1">
              <a:lnSpc>
                <a:spcPct val="100000"/>
              </a:lnSpc>
              <a:spcBef>
                <a:spcPts val="0"/>
              </a:spcBef>
              <a:spcAft>
                <a:spcPts val="0"/>
              </a:spcAft>
              <a:buClrTx/>
              <a:buSzTx/>
              <a:buFontTx/>
              <a:buNone/>
              <a:tabLst/>
              <a:defRPr/>
            </a:pPr>
            <a:endParaRPr lang="en-US" sz="2200" dirty="0" smtClean="0"/>
          </a:p>
          <a:p>
            <a:pPr marL="0" marR="0" lvl="4" indent="0" algn="l" defTabSz="914400" rtl="0" eaLnBrk="1" fontAlgn="auto" latinLnBrk="0" hangingPunct="1">
              <a:lnSpc>
                <a:spcPct val="100000"/>
              </a:lnSpc>
              <a:spcBef>
                <a:spcPts val="0"/>
              </a:spcBef>
              <a:spcAft>
                <a:spcPts val="0"/>
              </a:spcAft>
              <a:buClrTx/>
              <a:buSzTx/>
              <a:buFontTx/>
              <a:buNone/>
              <a:tabLst/>
              <a:defRPr/>
            </a:pPr>
            <a:endParaRPr lang="en-US" sz="2200" dirty="0" smtClean="0"/>
          </a:p>
        </p:txBody>
      </p:sp>
      <p:sp>
        <p:nvSpPr>
          <p:cNvPr id="4" name="Slide Number Placeholder 3"/>
          <p:cNvSpPr>
            <a:spLocks noGrp="1"/>
          </p:cNvSpPr>
          <p:nvPr>
            <p:ph type="sldNum" sz="quarter" idx="10"/>
          </p:nvPr>
        </p:nvSpPr>
        <p:spPr/>
        <p:txBody>
          <a:bodyPr/>
          <a:lstStyle/>
          <a:p>
            <a:fld id="{9C290582-99AD-45F6-890A-12F5D288B721}" type="slidenum">
              <a:rPr lang="en-US" smtClean="0"/>
              <a:t>2</a:t>
            </a:fld>
            <a:endParaRPr lang="en-US"/>
          </a:p>
        </p:txBody>
      </p:sp>
    </p:spTree>
    <p:extLst>
      <p:ext uri="{BB962C8B-B14F-4D97-AF65-F5344CB8AC3E}">
        <p14:creationId xmlns:p14="http://schemas.microsoft.com/office/powerpoint/2010/main" val="177559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Query click frequency each day:</a:t>
            </a:r>
          </a:p>
          <a:p>
            <a:r>
              <a:rPr lang="en-US" dirty="0" smtClean="0"/>
              <a:t>Query click frequency</a:t>
            </a:r>
            <a:r>
              <a:rPr lang="en-US" baseline="0" dirty="0" smtClean="0"/>
              <a:t> over time, i.e., how much people click on a results for this query each day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Query URL click </a:t>
            </a:r>
            <a:r>
              <a:rPr lang="en-US" dirty="0" smtClean="0"/>
              <a:t>frequency each day:</a:t>
            </a:r>
          </a:p>
          <a:p>
            <a:r>
              <a:rPr lang="en-US" dirty="0" smtClean="0"/>
              <a:t>Conditioned</a:t>
            </a:r>
            <a:r>
              <a:rPr lang="en-US" baseline="0" dirty="0" smtClean="0"/>
              <a:t> on the query, how much people clicked on this </a:t>
            </a:r>
            <a:r>
              <a:rPr lang="en-US" baseline="0" dirty="0" err="1" smtClean="0"/>
              <a:t>url</a:t>
            </a:r>
            <a:r>
              <a:rPr lang="en-US" baseline="0" dirty="0" smtClean="0"/>
              <a:t> on a certain day</a:t>
            </a:r>
          </a:p>
          <a:p>
            <a:endParaRPr lang="en-US" baseline="0" dirty="0" smtClean="0"/>
          </a:p>
          <a:p>
            <a:r>
              <a:rPr lang="en-US" baseline="0" dirty="0" smtClean="0"/>
              <a:t>URL click frequency each day</a:t>
            </a:r>
            <a:endParaRPr lang="en-US" dirty="0"/>
          </a:p>
        </p:txBody>
      </p:sp>
      <p:sp>
        <p:nvSpPr>
          <p:cNvPr id="4" name="Slide Number Placeholder 3"/>
          <p:cNvSpPr>
            <a:spLocks noGrp="1"/>
          </p:cNvSpPr>
          <p:nvPr>
            <p:ph type="sldNum" sz="quarter" idx="10"/>
          </p:nvPr>
        </p:nvSpPr>
        <p:spPr/>
        <p:txBody>
          <a:bodyPr/>
          <a:lstStyle/>
          <a:p>
            <a:fld id="{89ED5546-2556-214B-994B-BE191F71FA36}" type="slidenum">
              <a:rPr lang="en-US" smtClean="0"/>
              <a:t>4</a:t>
            </a:fld>
            <a:endParaRPr lang="en-US"/>
          </a:p>
        </p:txBody>
      </p:sp>
    </p:spTree>
    <p:extLst>
      <p:ext uri="{BB962C8B-B14F-4D97-AF65-F5344CB8AC3E}">
        <p14:creationId xmlns:p14="http://schemas.microsoft.com/office/powerpoint/2010/main" val="289607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 control engineering, a state space representation is a mathematical model of a physical system as a set of input, output and state variables related by first-order differential equations.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To abstract from the number of inputs, outputs and states, the variables are expressed as vectors. Additionally, if the dynamical system is linear and time invariant, the differential and algebraic equations may be written in matrix form. The state space representation (also known as the "time-domain approach") provides a convenient and compact way to model and analyze systems with multiple inputs and outputs. Unlike the frequency domain approach, the use of the state space representation is not limited to systems with linear components and zero initial conditions. "State space" refers to the space whose axes are the state variables. The state of the system can be represented as a vector within that space.</a:t>
            </a:r>
          </a:p>
          <a:p>
            <a:endParaRPr lang="en-US" dirty="0" smtClean="0"/>
          </a:p>
          <a:p>
            <a:pPr marL="0" indent="0">
              <a:buNone/>
            </a:pPr>
            <a:endParaRPr lang="en-US" dirty="0" smtClean="0"/>
          </a:p>
          <a:p>
            <a:pPr marL="228600" indent="-228600">
              <a:buAutoNum type="arabicPeriod"/>
            </a:pPr>
            <a:r>
              <a:rPr lang="en-US" dirty="0" smtClean="0"/>
              <a:t>Model</a:t>
            </a:r>
          </a:p>
          <a:p>
            <a:pPr marL="228600" indent="-228600">
              <a:buAutoNum type="arabicPeriod"/>
            </a:pPr>
            <a:r>
              <a:rPr lang="en-US" dirty="0" smtClean="0"/>
              <a:t>Learn</a:t>
            </a:r>
          </a:p>
          <a:p>
            <a:pPr marL="228600" indent="-228600">
              <a:buAutoNum type="arabicPeriod"/>
            </a:pPr>
            <a:r>
              <a:rPr lang="en-US" dirty="0" smtClean="0"/>
              <a:t>Predict: Jointly learn Y</a:t>
            </a:r>
            <a:r>
              <a:rPr lang="en-US" baseline="-25000" dirty="0" smtClean="0"/>
              <a:t>1</a:t>
            </a:r>
            <a:r>
              <a:rPr lang="en-US" dirty="0" smtClean="0"/>
              <a:t>…</a:t>
            </a:r>
            <a:r>
              <a:rPr lang="en-US" dirty="0" err="1" smtClean="0"/>
              <a:t>Y</a:t>
            </a:r>
            <a:r>
              <a:rPr lang="en-US" baseline="-25000" dirty="0" err="1" smtClean="0"/>
              <a:t>n</a:t>
            </a:r>
            <a:r>
              <a:rPr lang="en-US" dirty="0" smtClean="0"/>
              <a:t> with internal states X</a:t>
            </a:r>
            <a:r>
              <a:rPr lang="en-US" baseline="-25000" dirty="0" smtClean="0"/>
              <a:t>1</a:t>
            </a:r>
            <a:r>
              <a:rPr lang="en-US" dirty="0" smtClean="0"/>
              <a:t>…</a:t>
            </a:r>
            <a:r>
              <a:rPr lang="en-US" dirty="0" err="1" smtClean="0"/>
              <a:t>X</a:t>
            </a:r>
            <a:r>
              <a:rPr lang="en-US" baseline="-25000" dirty="0" err="1" smtClean="0"/>
              <a:t>n</a:t>
            </a:r>
            <a:r>
              <a:rPr lang="en-US" dirty="0" smtClean="0"/>
              <a:t> and residuals e</a:t>
            </a:r>
            <a:r>
              <a:rPr lang="en-US" baseline="-25000" dirty="0" smtClean="0"/>
              <a:t>1</a:t>
            </a:r>
            <a:r>
              <a:rPr lang="en-US" dirty="0" smtClean="0"/>
              <a:t>…e</a:t>
            </a:r>
            <a:r>
              <a:rPr lang="en-US" baseline="-25000" dirty="0" smtClean="0"/>
              <a:t>n</a:t>
            </a:r>
          </a:p>
          <a:p>
            <a:pPr lvl="1"/>
            <a:r>
              <a:rPr lang="en-US" dirty="0" smtClean="0"/>
              <a:t>Generate “future states” X</a:t>
            </a:r>
            <a:r>
              <a:rPr lang="en-US" baseline="-25000" dirty="0" smtClean="0"/>
              <a:t>n+1</a:t>
            </a:r>
            <a:r>
              <a:rPr lang="en-US" dirty="0" smtClean="0"/>
              <a:t>…</a:t>
            </a:r>
            <a:r>
              <a:rPr lang="en-US" dirty="0" err="1" smtClean="0"/>
              <a:t>X</a:t>
            </a:r>
            <a:r>
              <a:rPr lang="en-US" baseline="-25000" dirty="0" err="1" smtClean="0"/>
              <a:t>n+h</a:t>
            </a:r>
            <a:r>
              <a:rPr lang="en-US" dirty="0" smtClean="0"/>
              <a:t> using the state transition equations</a:t>
            </a:r>
          </a:p>
          <a:p>
            <a:pPr lvl="1"/>
            <a:r>
              <a:rPr lang="en-US" dirty="0" smtClean="0"/>
              <a:t>Using the new states calculate the distribution for future values Y</a:t>
            </a:r>
            <a:r>
              <a:rPr lang="en-US" baseline="-25000" dirty="0" smtClean="0"/>
              <a:t>n+1</a:t>
            </a:r>
            <a:r>
              <a:rPr lang="en-US" dirty="0" smtClean="0"/>
              <a:t>…</a:t>
            </a:r>
            <a:r>
              <a:rPr lang="en-US" dirty="0" err="1" smtClean="0"/>
              <a:t>Y</a:t>
            </a:r>
            <a:r>
              <a:rPr lang="en-US" baseline="-25000" dirty="0" err="1" smtClean="0"/>
              <a:t>n</a:t>
            </a:r>
            <a:r>
              <a:rPr lang="en-US" baseline="-25000" dirty="0" smtClean="0"/>
              <a:t>=h</a:t>
            </a:r>
            <a:r>
              <a:rPr lang="en-US" dirty="0" smtClean="0"/>
              <a:t> </a:t>
            </a:r>
          </a:p>
          <a:p>
            <a:pPr marL="228600" indent="-228600">
              <a:buAutoNum type="arabicPeriod"/>
            </a:pPr>
            <a:endParaRPr lang="en-US" dirty="0" smtClean="0"/>
          </a:p>
          <a:p>
            <a:endParaRPr lang="en-US" dirty="0" smtClean="0"/>
          </a:p>
          <a:p>
            <a:r>
              <a:rPr lang="en-US" dirty="0" smtClean="0"/>
              <a:t>We </a:t>
            </a:r>
            <a:r>
              <a:rPr lang="en-US" dirty="0" smtClean="0"/>
              <a:t>learn an SSM for time series     y_1…</a:t>
            </a:r>
            <a:r>
              <a:rPr lang="en-US" dirty="0" err="1" smtClean="0"/>
              <a:t>y_n</a:t>
            </a:r>
            <a:r>
              <a:rPr lang="en-US" dirty="0" smtClean="0"/>
              <a:t>   along with internal states   x0…</a:t>
            </a:r>
            <a:r>
              <a:rPr lang="en-US" dirty="0" err="1" smtClean="0"/>
              <a:t>xn</a:t>
            </a:r>
            <a:r>
              <a:rPr lang="en-US" dirty="0" smtClean="0"/>
              <a:t>                 </a:t>
            </a:r>
          </a:p>
          <a:p>
            <a:r>
              <a:rPr lang="en-US" dirty="0" smtClean="0"/>
              <a:t>Now generate “future states” x_(n+1),…,x_(n+h-1) using the state transition equation, </a:t>
            </a:r>
          </a:p>
          <a:p>
            <a:r>
              <a:rPr lang="en-US" dirty="0" smtClean="0"/>
              <a:t>And from these “future values” y_(n+1),…, y_(</a:t>
            </a:r>
            <a:r>
              <a:rPr lang="en-US" dirty="0" err="1" smtClean="0"/>
              <a:t>n+h</a:t>
            </a:r>
            <a:r>
              <a:rPr lang="en-US" dirty="0" smtClean="0"/>
              <a:t>) using  the measurement equation.</a:t>
            </a:r>
          </a:p>
          <a:p>
            <a:r>
              <a:rPr lang="en-US" dirty="0" smtClean="0"/>
              <a:t>This is </a:t>
            </a:r>
            <a:r>
              <a:rPr lang="en-US" i="1" dirty="0" smtClean="0"/>
              <a:t>point forecast </a:t>
            </a:r>
            <a:r>
              <a:rPr lang="en-US" dirty="0" smtClean="0"/>
              <a:t>for the time series given SSM.</a:t>
            </a:r>
          </a:p>
          <a:p>
            <a:endParaRPr lang="en-US" dirty="0" smtClean="0"/>
          </a:p>
          <a:p>
            <a:endParaRPr lang="en-US" dirty="0" smtClean="0"/>
          </a:p>
          <a:p>
            <a:r>
              <a:rPr lang="en-US" dirty="0" smtClean="0"/>
              <a:t>Again, the forecast distributions can be parametric</a:t>
            </a:r>
            <a:r>
              <a:rPr lang="en-US" baseline="0" dirty="0" smtClean="0"/>
              <a:t> or non-parametric. When mean of epsilon is zero, the mean for each forecast distribution coincides with the corresponding point forecast (defined earlier). Our time series toolkit currently supports Gaussian and Nonparametric long-range forecasts.</a:t>
            </a:r>
            <a:endParaRPr lang="en-US" dirty="0" smtClean="0"/>
          </a:p>
          <a:p>
            <a:endParaRPr lang="en-US" dirty="0"/>
          </a:p>
        </p:txBody>
      </p:sp>
      <p:sp>
        <p:nvSpPr>
          <p:cNvPr id="4" name="Slide Number Placeholder 3"/>
          <p:cNvSpPr>
            <a:spLocks noGrp="1"/>
          </p:cNvSpPr>
          <p:nvPr>
            <p:ph type="sldNum" sz="quarter" idx="10"/>
          </p:nvPr>
        </p:nvSpPr>
        <p:spPr/>
        <p:txBody>
          <a:bodyPr/>
          <a:lstStyle/>
          <a:p>
            <a:fld id="{89ED5546-2556-214B-994B-BE191F71FA36}" type="slidenum">
              <a:rPr lang="en-US" smtClean="0"/>
              <a:t>5</a:t>
            </a:fld>
            <a:endParaRPr lang="en-US"/>
          </a:p>
        </p:txBody>
      </p:sp>
    </p:spTree>
    <p:extLst>
      <p:ext uri="{BB962C8B-B14F-4D97-AF65-F5344CB8AC3E}">
        <p14:creationId xmlns:p14="http://schemas.microsoft.com/office/powerpoint/2010/main" val="828359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10"/>
          </p:nvPr>
        </p:nvSpPr>
        <p:spPr/>
        <p:txBody>
          <a:bodyPr/>
          <a:lstStyle/>
          <a:p>
            <a:fld id="{89ED5546-2556-214B-994B-BE191F71FA36}" type="slidenum">
              <a:rPr lang="en-US" smtClean="0"/>
              <a:t>6</a:t>
            </a:fld>
            <a:endParaRPr lang="en-US"/>
          </a:p>
        </p:txBody>
      </p:sp>
    </p:spTree>
    <p:extLst>
      <p:ext uri="{BB962C8B-B14F-4D97-AF65-F5344CB8AC3E}">
        <p14:creationId xmlns:p14="http://schemas.microsoft.com/office/powerpoint/2010/main" val="828359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can actually combine the previous two</a:t>
            </a:r>
            <a:endParaRPr lang="en-US" dirty="0"/>
          </a:p>
        </p:txBody>
      </p:sp>
      <p:sp>
        <p:nvSpPr>
          <p:cNvPr id="4" name="Slide Number Placeholder 3"/>
          <p:cNvSpPr>
            <a:spLocks noGrp="1"/>
          </p:cNvSpPr>
          <p:nvPr>
            <p:ph type="sldNum" sz="quarter" idx="10"/>
          </p:nvPr>
        </p:nvSpPr>
        <p:spPr/>
        <p:txBody>
          <a:bodyPr/>
          <a:lstStyle/>
          <a:p>
            <a:fld id="{89ED5546-2556-214B-994B-BE191F71FA36}" type="slidenum">
              <a:rPr lang="en-US" smtClean="0"/>
              <a:t>10</a:t>
            </a:fld>
            <a:endParaRPr lang="en-US"/>
          </a:p>
        </p:txBody>
      </p:sp>
    </p:spTree>
    <p:extLst>
      <p:ext uri="{BB962C8B-B14F-4D97-AF65-F5344CB8AC3E}">
        <p14:creationId xmlns:p14="http://schemas.microsoft.com/office/powerpoint/2010/main" val="1308358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Model</a:t>
            </a:r>
          </a:p>
          <a:p>
            <a:pPr marL="228600" indent="-228600">
              <a:buAutoNum type="arabicPeriod"/>
            </a:pPr>
            <a:r>
              <a:rPr lang="en-US" dirty="0" smtClean="0"/>
              <a:t>Learn</a:t>
            </a:r>
          </a:p>
          <a:p>
            <a:pPr marL="228600" indent="-228600">
              <a:buAutoNum type="arabicPeriod"/>
            </a:pPr>
            <a:r>
              <a:rPr lang="en-US" dirty="0" smtClean="0"/>
              <a:t>Predict: Jointly learn Y</a:t>
            </a:r>
            <a:r>
              <a:rPr lang="en-US" baseline="-25000" dirty="0" smtClean="0"/>
              <a:t>1</a:t>
            </a:r>
            <a:r>
              <a:rPr lang="en-US" dirty="0" smtClean="0"/>
              <a:t>…</a:t>
            </a:r>
            <a:r>
              <a:rPr lang="en-US" dirty="0" err="1" smtClean="0"/>
              <a:t>Y</a:t>
            </a:r>
            <a:r>
              <a:rPr lang="en-US" baseline="-25000" dirty="0" err="1" smtClean="0"/>
              <a:t>n</a:t>
            </a:r>
            <a:r>
              <a:rPr lang="en-US" dirty="0" smtClean="0"/>
              <a:t> with internal states X</a:t>
            </a:r>
            <a:r>
              <a:rPr lang="en-US" baseline="-25000" dirty="0" smtClean="0"/>
              <a:t>1</a:t>
            </a:r>
            <a:r>
              <a:rPr lang="en-US" dirty="0" smtClean="0"/>
              <a:t>…</a:t>
            </a:r>
            <a:r>
              <a:rPr lang="en-US" dirty="0" err="1" smtClean="0"/>
              <a:t>X</a:t>
            </a:r>
            <a:r>
              <a:rPr lang="en-US" baseline="-25000" dirty="0" err="1" smtClean="0"/>
              <a:t>n</a:t>
            </a:r>
            <a:r>
              <a:rPr lang="en-US" dirty="0" smtClean="0"/>
              <a:t> and residuals e</a:t>
            </a:r>
            <a:r>
              <a:rPr lang="en-US" baseline="-25000" dirty="0" smtClean="0"/>
              <a:t>1</a:t>
            </a:r>
            <a:r>
              <a:rPr lang="en-US" dirty="0" smtClean="0"/>
              <a:t>…e</a:t>
            </a:r>
            <a:r>
              <a:rPr lang="en-US" baseline="-25000" dirty="0" smtClean="0"/>
              <a:t>n</a:t>
            </a:r>
          </a:p>
          <a:p>
            <a:pPr lvl="1"/>
            <a:r>
              <a:rPr lang="en-US" dirty="0" smtClean="0"/>
              <a:t>Generate “future states” X</a:t>
            </a:r>
            <a:r>
              <a:rPr lang="en-US" baseline="-25000" dirty="0" smtClean="0"/>
              <a:t>n+1</a:t>
            </a:r>
            <a:r>
              <a:rPr lang="en-US" dirty="0" smtClean="0"/>
              <a:t>…</a:t>
            </a:r>
            <a:r>
              <a:rPr lang="en-US" dirty="0" err="1" smtClean="0"/>
              <a:t>X</a:t>
            </a:r>
            <a:r>
              <a:rPr lang="en-US" baseline="-25000" dirty="0" err="1" smtClean="0"/>
              <a:t>n+h</a:t>
            </a:r>
            <a:r>
              <a:rPr lang="en-US" dirty="0" smtClean="0"/>
              <a:t> using the state transition equations</a:t>
            </a:r>
          </a:p>
          <a:p>
            <a:pPr lvl="1"/>
            <a:r>
              <a:rPr lang="en-US" dirty="0" smtClean="0"/>
              <a:t>Using the new states calculate the distribution for future values Y</a:t>
            </a:r>
            <a:r>
              <a:rPr lang="en-US" baseline="-25000" dirty="0" smtClean="0"/>
              <a:t>n+1</a:t>
            </a:r>
            <a:r>
              <a:rPr lang="en-US" dirty="0" smtClean="0"/>
              <a:t>…</a:t>
            </a:r>
            <a:r>
              <a:rPr lang="en-US" dirty="0" err="1" smtClean="0"/>
              <a:t>Y</a:t>
            </a:r>
            <a:r>
              <a:rPr lang="en-US" baseline="-25000" dirty="0" err="1" smtClean="0"/>
              <a:t>n</a:t>
            </a:r>
            <a:r>
              <a:rPr lang="en-US" baseline="-25000" dirty="0" smtClean="0"/>
              <a:t>=h</a:t>
            </a:r>
            <a:r>
              <a:rPr lang="en-US" dirty="0" smtClean="0"/>
              <a:t> </a:t>
            </a:r>
          </a:p>
          <a:p>
            <a:pPr marL="228600" indent="-228600">
              <a:buAutoNum type="arabicPeriod"/>
            </a:pPr>
            <a:endParaRPr lang="en-US" dirty="0" smtClean="0"/>
          </a:p>
          <a:p>
            <a:endParaRPr lang="en-US" dirty="0" smtClean="0"/>
          </a:p>
          <a:p>
            <a:endParaRPr lang="en-US" dirty="0" smtClean="0"/>
          </a:p>
          <a:p>
            <a:r>
              <a:rPr lang="en-US" dirty="0" smtClean="0"/>
              <a:t>We </a:t>
            </a:r>
            <a:r>
              <a:rPr lang="en-US" dirty="0" smtClean="0"/>
              <a:t>learn an SSM for time series     y_1…</a:t>
            </a:r>
            <a:r>
              <a:rPr lang="en-US" dirty="0" err="1" smtClean="0"/>
              <a:t>y_n</a:t>
            </a:r>
            <a:r>
              <a:rPr lang="en-US" dirty="0" smtClean="0"/>
              <a:t>   along with internal states   x0…</a:t>
            </a:r>
            <a:r>
              <a:rPr lang="en-US" dirty="0" err="1" smtClean="0"/>
              <a:t>xn</a:t>
            </a:r>
            <a:r>
              <a:rPr lang="en-US" dirty="0" smtClean="0"/>
              <a:t>                 </a:t>
            </a:r>
          </a:p>
          <a:p>
            <a:r>
              <a:rPr lang="en-US" dirty="0" smtClean="0"/>
              <a:t>Now generate “future states” x_(n+1),…,x_(n+h-1) using the state transition equation, </a:t>
            </a:r>
          </a:p>
          <a:p>
            <a:r>
              <a:rPr lang="en-US" dirty="0" smtClean="0"/>
              <a:t>And from these “future values” y_(n+1),…, y_(</a:t>
            </a:r>
            <a:r>
              <a:rPr lang="en-US" dirty="0" err="1" smtClean="0"/>
              <a:t>n+h</a:t>
            </a:r>
            <a:r>
              <a:rPr lang="en-US" dirty="0" smtClean="0"/>
              <a:t>) using  the measurement equation.</a:t>
            </a:r>
          </a:p>
          <a:p>
            <a:r>
              <a:rPr lang="en-US" dirty="0" smtClean="0"/>
              <a:t>This is </a:t>
            </a:r>
            <a:r>
              <a:rPr lang="en-US" i="1" dirty="0" smtClean="0"/>
              <a:t>point forecast </a:t>
            </a:r>
            <a:r>
              <a:rPr lang="en-US" dirty="0" smtClean="0"/>
              <a:t>for the time series given SSM.</a:t>
            </a:r>
          </a:p>
          <a:p>
            <a:endParaRPr lang="en-US" dirty="0" smtClean="0"/>
          </a:p>
          <a:p>
            <a:endParaRPr lang="en-US" dirty="0" smtClean="0"/>
          </a:p>
          <a:p>
            <a:r>
              <a:rPr lang="en-US" dirty="0" smtClean="0"/>
              <a:t>Again, the forecast distributions can be parametric</a:t>
            </a:r>
            <a:r>
              <a:rPr lang="en-US" baseline="0" dirty="0" smtClean="0"/>
              <a:t> or non-parametric. When mean of epsilon is zero, the mean for each forecast distribution coincides with the corresponding point forecast (defined earlier). Our time series toolkit currently supports Gaussian and Nonparametric long-range forecasts.</a:t>
            </a:r>
            <a:endParaRPr lang="en-US" dirty="0" smtClean="0"/>
          </a:p>
          <a:p>
            <a:endParaRPr lang="en-US" dirty="0"/>
          </a:p>
        </p:txBody>
      </p:sp>
      <p:sp>
        <p:nvSpPr>
          <p:cNvPr id="4" name="Slide Number Placeholder 3"/>
          <p:cNvSpPr>
            <a:spLocks noGrp="1"/>
          </p:cNvSpPr>
          <p:nvPr>
            <p:ph type="sldNum" sz="quarter" idx="10"/>
          </p:nvPr>
        </p:nvSpPr>
        <p:spPr/>
        <p:txBody>
          <a:bodyPr/>
          <a:lstStyle/>
          <a:p>
            <a:fld id="{89ED5546-2556-214B-994B-BE191F71FA36}" type="slidenum">
              <a:rPr lang="en-US" smtClean="0"/>
              <a:t>12</a:t>
            </a:fld>
            <a:endParaRPr lang="en-US"/>
          </a:p>
        </p:txBody>
      </p:sp>
    </p:spTree>
    <p:extLst>
      <p:ext uri="{BB962C8B-B14F-4D97-AF65-F5344CB8AC3E}">
        <p14:creationId xmlns:p14="http://schemas.microsoft.com/office/powerpoint/2010/main" val="82835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employ training data to select the best predictive</a:t>
            </a:r>
          </a:p>
          <a:p>
            <a:r>
              <a:rPr lang="en-US" dirty="0" smtClean="0"/>
              <a:t>model. A common practice in model selection is to optimize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Bayesian information criterion (BIC), where q is the number of parameters, n is the length of the time series, </a:t>
            </a:r>
            <a:r>
              <a:rPr lang="en-US" dirty="0" smtClean="0"/>
              <a:t>and </a:t>
            </a:r>
            <a:r>
              <a:rPr lang="en-US" sz="1200" kern="1200" dirty="0" err="1" smtClean="0">
                <a:solidFill>
                  <a:schemeClr val="tx1"/>
                </a:solidFill>
                <a:effectLst/>
                <a:latin typeface="+mn-lt"/>
                <a:ea typeface="+mn-ea"/>
                <a:cs typeface="+mn-cs"/>
              </a:rPr>
              <a:t>σe</a:t>
            </a:r>
            <a:r>
              <a:rPr lang="en-US" sz="1200" kern="1200" dirty="0" smtClean="0">
                <a:solidFill>
                  <a:schemeClr val="tx1"/>
                </a:solidFill>
                <a:effectLst/>
                <a:latin typeface="+mn-lt"/>
                <a:ea typeface="+mn-ea"/>
                <a:cs typeface="+mn-cs"/>
              </a:rPr>
              <a:t> </a:t>
            </a:r>
            <a:r>
              <a:rPr lang="en-US" dirty="0" smtClean="0"/>
              <a:t>[For</a:t>
            </a:r>
            <a:r>
              <a:rPr lang="en-US" baseline="0" dirty="0" smtClean="0"/>
              <a:t> </a:t>
            </a:r>
            <a:r>
              <a:rPr lang="en-US" dirty="0" smtClean="0"/>
              <a:t>a Gaussian likelihood]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is the variance of the residual in the testing period (estimated from the test data)</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t>model with the lowest BIC is selected to represent the</a:t>
            </a:r>
          </a:p>
          <a:p>
            <a:r>
              <a:rPr lang="en-US" dirty="0" smtClean="0"/>
              <a:t>time series and to issue point forecasts.</a:t>
            </a:r>
            <a:endParaRPr lang="en-US" dirty="0"/>
          </a:p>
        </p:txBody>
      </p:sp>
      <p:sp>
        <p:nvSpPr>
          <p:cNvPr id="4" name="Slide Number Placeholder 3"/>
          <p:cNvSpPr>
            <a:spLocks noGrp="1"/>
          </p:cNvSpPr>
          <p:nvPr>
            <p:ph type="sldNum" sz="quarter" idx="10"/>
          </p:nvPr>
        </p:nvSpPr>
        <p:spPr/>
        <p:txBody>
          <a:bodyPr/>
          <a:lstStyle/>
          <a:p>
            <a:fld id="{9C290582-99AD-45F6-890A-12F5D288B721}" type="slidenum">
              <a:rPr lang="en-US" smtClean="0"/>
              <a:t>13</a:t>
            </a:fld>
            <a:endParaRPr lang="en-US"/>
          </a:p>
        </p:txBody>
      </p:sp>
    </p:spTree>
    <p:extLst>
      <p:ext uri="{BB962C8B-B14F-4D97-AF65-F5344CB8AC3E}">
        <p14:creationId xmlns:p14="http://schemas.microsoft.com/office/powerpoint/2010/main" val="166896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Adding group features for regression prediction:</a:t>
            </a:r>
          </a:p>
          <a:p>
            <a:pPr marL="457200" lvl="1" indent="-285750" fontAlgn="ctr"/>
            <a:r>
              <a:rPr lang="en-US" dirty="0" smtClean="0"/>
              <a:t>Correlation between query and query-</a:t>
            </a:r>
            <a:r>
              <a:rPr lang="en-US" dirty="0" err="1" smtClean="0"/>
              <a:t>url</a:t>
            </a:r>
            <a:endParaRPr lang="en-US" dirty="0" smtClean="0"/>
          </a:p>
          <a:p>
            <a:pPr marL="457200" lvl="1" indent="-285750" fontAlgn="ctr"/>
            <a:r>
              <a:rPr lang="en-US" dirty="0" smtClean="0"/>
              <a:t>Window features</a:t>
            </a:r>
          </a:p>
          <a:p>
            <a:pPr marL="457200" lvl="1" indent="-285750" fontAlgn="ctr"/>
            <a:r>
              <a:rPr lang="en-US" dirty="0" smtClean="0"/>
              <a:t>Features of sets: are they in the same cluster, how they correlate </a:t>
            </a:r>
            <a:r>
              <a:rPr lang="en-US" dirty="0" err="1" smtClean="0"/>
              <a:t>etc</a:t>
            </a:r>
            <a:r>
              <a:rPr lang="en-US" dirty="0" smtClean="0"/>
              <a:t>, have a new one correlated etc...</a:t>
            </a:r>
          </a:p>
          <a:p>
            <a:pPr marL="457200" lvl="1" indent="-285750" fontAlgn="ctr"/>
            <a:r>
              <a:rPr lang="en-US" dirty="0" smtClean="0"/>
              <a:t>Temporal features: size of spikes, is there a huge spike, sharpness (when going up, when going down)</a:t>
            </a:r>
          </a:p>
          <a:p>
            <a:pPr marL="457200" lvl="1" indent="-285750" fontAlgn="ctr"/>
            <a:r>
              <a:rPr lang="en-US" dirty="0" smtClean="0"/>
              <a:t>How many times the </a:t>
            </a:r>
            <a:r>
              <a:rPr lang="en-US" dirty="0" err="1" smtClean="0"/>
              <a:t>urls</a:t>
            </a:r>
            <a:r>
              <a:rPr lang="en-US" dirty="0" smtClean="0"/>
              <a:t> switch ranking</a:t>
            </a:r>
            <a:endParaRPr lang="en-US" dirty="0"/>
          </a:p>
        </p:txBody>
      </p:sp>
      <p:sp>
        <p:nvSpPr>
          <p:cNvPr id="4" name="Slide Number Placeholder 3"/>
          <p:cNvSpPr>
            <a:spLocks noGrp="1"/>
          </p:cNvSpPr>
          <p:nvPr>
            <p:ph type="sldNum" sz="quarter" idx="10"/>
          </p:nvPr>
        </p:nvSpPr>
        <p:spPr/>
        <p:txBody>
          <a:bodyPr/>
          <a:lstStyle/>
          <a:p>
            <a:fld id="{9C290582-99AD-45F6-890A-12F5D288B721}" type="slidenum">
              <a:rPr lang="en-US" smtClean="0"/>
              <a:t>14</a:t>
            </a:fld>
            <a:endParaRPr lang="en-US"/>
          </a:p>
        </p:txBody>
      </p:sp>
    </p:spTree>
    <p:extLst>
      <p:ext uri="{BB962C8B-B14F-4D97-AF65-F5344CB8AC3E}">
        <p14:creationId xmlns:p14="http://schemas.microsoft.com/office/powerpoint/2010/main" val="296860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79BC7E7-EA8E-4DA7-915E-CC098D9BADCB}" type="datetimeFigureOut">
              <a:rPr lang="en-US" smtClean="0"/>
              <a:t>4/16/12</a:t>
            </a:fld>
            <a:endParaRPr lang="en-US"/>
          </a:p>
        </p:txBody>
      </p:sp>
      <p:sp>
        <p:nvSpPr>
          <p:cNvPr id="8" name="Slide Number Placeholder 7"/>
          <p:cNvSpPr>
            <a:spLocks noGrp="1"/>
          </p:cNvSpPr>
          <p:nvPr>
            <p:ph type="sldNum" sz="quarter" idx="11"/>
          </p:nvPr>
        </p:nvSpPr>
        <p:spPr/>
        <p:txBody>
          <a:bodyPr/>
          <a:lstStyle/>
          <a:p>
            <a:fld id="{9F2F5E10-5301-4EE6-90D2-A6C4A3F62BED}"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1C8D35-22A0-7948-B9E9-CE5717F12268}" type="datetimeFigureOut">
              <a:rPr lang="en-US" smtClean="0"/>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88E78-E547-9144-9845-8270C0EAA8B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1C8D35-22A0-7948-B9E9-CE5717F12268}" type="datetimeFigureOut">
              <a:rPr lang="en-US" smtClean="0"/>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88E78-E547-9144-9845-8270C0EAA8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891C8D35-22A0-7948-B9E9-CE5717F12268}" type="datetimeFigureOut">
              <a:rPr lang="en-US" smtClean="0"/>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88E78-E547-9144-9845-8270C0EAA8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BC7E7-EA8E-4DA7-915E-CC098D9BADCB}" type="datetimeFigureOut">
              <a:rPr lang="en-US" smtClean="0"/>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891C8D35-22A0-7948-B9E9-CE5717F12268}" type="datetimeFigureOut">
              <a:rPr lang="en-US" smtClean="0"/>
              <a:t>4/16/12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88E78-E547-9144-9845-8270C0EAA8B2}"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91C8D35-22A0-7948-B9E9-CE5717F12268}" type="datetimeFigureOut">
              <a:rPr lang="en-US" smtClean="0"/>
              <a:t>4/16/12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B88E78-E547-9144-9845-8270C0EAA8B2}"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1C8D35-22A0-7948-B9E9-CE5717F12268}" type="datetimeFigureOut">
              <a:rPr lang="en-US" smtClean="0"/>
              <a:t>4/16/12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B88E78-E547-9144-9845-8270C0EAA8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1C8D35-22A0-7948-B9E9-CE5717F12268}" type="datetimeFigureOut">
              <a:rPr lang="en-US" smtClean="0"/>
              <a:t>4/16/12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B88E78-E547-9144-9845-8270C0EAA8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1C8D35-22A0-7948-B9E9-CE5717F12268}" type="datetimeFigureOut">
              <a:rPr lang="en-US" smtClean="0"/>
              <a:t>4/16/12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88E78-E547-9144-9845-8270C0EAA8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1C8D35-22A0-7948-B9E9-CE5717F12268}" type="datetimeFigureOut">
              <a:rPr lang="en-US" smtClean="0"/>
              <a:t>4/16/12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88E78-E547-9144-9845-8270C0EAA8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891C8D35-22A0-7948-B9E9-CE5717F12268}" type="datetimeFigureOut">
              <a:rPr lang="en-US" smtClean="0"/>
              <a:t>4/16/12</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1BB88E78-E547-9144-9845-8270C0EAA8B2}"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emf"/></Relationships>
</file>

<file path=ppt/slides/_rels/slide14.xml.rels><?xml version="1.0" encoding="UTF-8" standalone="yes"?>
<Relationships xmlns="http://schemas.openxmlformats.org/package/2006/relationships"><Relationship Id="rId11" Type="http://schemas.openxmlformats.org/officeDocument/2006/relationships/diagramLayout" Target="../diagrams/layout2.xml"/><Relationship Id="rId12" Type="http://schemas.openxmlformats.org/officeDocument/2006/relationships/diagramQuickStyle" Target="../diagrams/quickStyle2.xml"/><Relationship Id="rId13" Type="http://schemas.openxmlformats.org/officeDocument/2006/relationships/diagramColors" Target="../diagrams/colors2.xml"/><Relationship Id="rId14" Type="http://schemas.microsoft.com/office/2007/relationships/diagramDrawing" Target="../diagrams/drawing2.xml"/><Relationship Id="rId1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6"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hyperlink" Target="http://www.technion.ac.il/~kirar/datasets.html" TargetMode="External"/><Relationship Id="rId4" Type="http://schemas.openxmlformats.org/officeDocument/2006/relationships/hyperlink" Target="mailto:kirar@cs.technion.ac.il"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22921" y="1807227"/>
            <a:ext cx="6498158" cy="172486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b="1" dirty="0" smtClean="0"/>
              <a:t>Modeling and Predicting Behavioral Dynamics on the Web </a:t>
            </a:r>
            <a:endParaRPr lang="en-US" dirty="0"/>
          </a:p>
        </p:txBody>
      </p:sp>
      <p:sp>
        <p:nvSpPr>
          <p:cNvPr id="5" name="Subtitle 2"/>
          <p:cNvSpPr txBox="1">
            <a:spLocks/>
          </p:cNvSpPr>
          <p:nvPr/>
        </p:nvSpPr>
        <p:spPr>
          <a:xfrm>
            <a:off x="1322921" y="3764968"/>
            <a:ext cx="6498159" cy="2456911"/>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None/>
            </a:pPr>
            <a:r>
              <a:rPr lang="en-US" i="1" dirty="0" smtClean="0"/>
              <a:t>Kira Radinsky (</a:t>
            </a:r>
            <a:r>
              <a:rPr lang="en-US" i="1" dirty="0" err="1" smtClean="0"/>
              <a:t>Technion</a:t>
            </a:r>
            <a:r>
              <a:rPr lang="en-US" i="1" dirty="0" smtClean="0"/>
              <a:t>, Israel)</a:t>
            </a:r>
            <a:r>
              <a:rPr lang="en-US" i="1" dirty="0" smtClean="0"/>
              <a:t/>
            </a:r>
            <a:br>
              <a:rPr lang="en-US" i="1" dirty="0" smtClean="0"/>
            </a:br>
            <a:r>
              <a:rPr lang="en-US" dirty="0" smtClean="0"/>
              <a:t> </a:t>
            </a:r>
            <a:r>
              <a:rPr lang="en-US" dirty="0" err="1" smtClean="0"/>
              <a:t>Krysta</a:t>
            </a:r>
            <a:r>
              <a:rPr lang="en-US" dirty="0" smtClean="0"/>
              <a:t> </a:t>
            </a:r>
            <a:r>
              <a:rPr lang="en-US" dirty="0" err="1" smtClean="0"/>
              <a:t>Svore</a:t>
            </a:r>
            <a:r>
              <a:rPr lang="en-US" dirty="0" smtClean="0"/>
              <a:t> (Microsoft </a:t>
            </a:r>
            <a:r>
              <a:rPr lang="en-US" dirty="0" smtClean="0"/>
              <a:t>Research)</a:t>
            </a:r>
            <a:r>
              <a:rPr lang="en-US" dirty="0" smtClean="0"/>
              <a:t/>
            </a:r>
            <a:br>
              <a:rPr lang="en-US" dirty="0" smtClean="0"/>
            </a:br>
            <a:r>
              <a:rPr lang="en-US" dirty="0" smtClean="0"/>
              <a:t>Susan </a:t>
            </a:r>
            <a:r>
              <a:rPr lang="en-US" dirty="0" err="1" smtClean="0"/>
              <a:t>Dumais</a:t>
            </a:r>
            <a:r>
              <a:rPr lang="en-US" dirty="0" smtClean="0"/>
              <a:t> (Microsoft Research)</a:t>
            </a:r>
            <a:br>
              <a:rPr lang="en-US" dirty="0" smtClean="0"/>
            </a:br>
            <a:r>
              <a:rPr lang="en-US" dirty="0" smtClean="0"/>
              <a:t> Jaime </a:t>
            </a:r>
            <a:r>
              <a:rPr lang="en-US" dirty="0" err="1" smtClean="0"/>
              <a:t>Teevan</a:t>
            </a:r>
            <a:r>
              <a:rPr lang="en-US" dirty="0" smtClean="0"/>
              <a:t> (Microsoft Research)</a:t>
            </a:r>
            <a:br>
              <a:rPr lang="en-US" dirty="0" smtClean="0"/>
            </a:br>
            <a:r>
              <a:rPr lang="en-US" dirty="0" smtClean="0"/>
              <a:t>Alex </a:t>
            </a:r>
            <a:r>
              <a:rPr lang="en-US" dirty="0" err="1" smtClean="0"/>
              <a:t>Bocharov</a:t>
            </a:r>
            <a:r>
              <a:rPr lang="en-US" dirty="0" smtClean="0"/>
              <a:t> (Microsoft Research)</a:t>
            </a:r>
            <a:br>
              <a:rPr lang="en-US" dirty="0" smtClean="0"/>
            </a:br>
            <a:r>
              <a:rPr lang="en-US" dirty="0" smtClean="0"/>
              <a:t>Eric Horvitz (Microsoft Research)</a:t>
            </a:r>
            <a:br>
              <a:rPr lang="en-US" dirty="0" smtClean="0"/>
            </a:br>
            <a:endParaRPr lang="en-US" dirty="0" smtClean="0"/>
          </a:p>
          <a:p>
            <a:pPr algn="ctr"/>
            <a:endParaRPr lang="en-US" dirty="0"/>
          </a:p>
        </p:txBody>
      </p:sp>
    </p:spTree>
    <p:extLst>
      <p:ext uri="{BB962C8B-B14F-4D97-AF65-F5344CB8AC3E}">
        <p14:creationId xmlns:p14="http://schemas.microsoft.com/office/powerpoint/2010/main" val="15737251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63" y="666941"/>
            <a:ext cx="8229600" cy="822275"/>
          </a:xfrm>
        </p:spPr>
        <p:txBody>
          <a:bodyPr/>
          <a:lstStyle/>
          <a:p>
            <a:r>
              <a:rPr lang="en-US" dirty="0" smtClean="0"/>
              <a:t>Modeling with </a:t>
            </a:r>
            <a:br>
              <a:rPr lang="en-US" dirty="0" smtClean="0"/>
            </a:br>
            <a:r>
              <a:rPr lang="en-US" dirty="0" smtClean="0"/>
              <a:t>Trend &amp; Periodicity</a:t>
            </a:r>
            <a:endParaRPr lang="en-US" dirty="0"/>
          </a:p>
        </p:txBody>
      </p:sp>
      <p:pic>
        <p:nvPicPr>
          <p:cNvPr id="3" name="Picture 2"/>
          <p:cNvPicPr>
            <a:picLocks noChangeAspect="1"/>
          </p:cNvPicPr>
          <p:nvPr/>
        </p:nvPicPr>
        <p:blipFill>
          <a:blip r:embed="rId3"/>
          <a:stretch>
            <a:fillRect/>
          </a:stretch>
        </p:blipFill>
        <p:spPr>
          <a:xfrm>
            <a:off x="2633613" y="4774821"/>
            <a:ext cx="3988186" cy="1958695"/>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6052" y="1738958"/>
            <a:ext cx="5140995" cy="2746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0592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2275"/>
          </a:xfrm>
        </p:spPr>
        <p:txBody>
          <a:bodyPr/>
          <a:lstStyle/>
          <a:p>
            <a:r>
              <a:rPr lang="en-US" dirty="0" smtClean="0"/>
              <a:t>Modeling with Surprise</a:t>
            </a:r>
            <a:endParaRPr lang="en-US" dirty="0"/>
          </a:p>
        </p:txBody>
      </p:sp>
      <p:pic>
        <p:nvPicPr>
          <p:cNvPr id="4" name="Picture 3"/>
          <p:cNvPicPr>
            <a:picLocks noChangeAspect="1"/>
          </p:cNvPicPr>
          <p:nvPr/>
        </p:nvPicPr>
        <p:blipFill>
          <a:blip r:embed="rId2"/>
          <a:stretch>
            <a:fillRect/>
          </a:stretch>
        </p:blipFill>
        <p:spPr>
          <a:xfrm>
            <a:off x="2470225" y="4894732"/>
            <a:ext cx="3903708" cy="1963268"/>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9252" y="1939959"/>
            <a:ext cx="5177795" cy="2638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85132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3808"/>
          </a:xfrm>
        </p:spPr>
        <p:txBody>
          <a:bodyPr/>
          <a:lstStyle/>
          <a:p>
            <a:r>
              <a:rPr lang="en-US" dirty="0" smtClean="0"/>
              <a:t>Solution Outline</a:t>
            </a:r>
            <a:endParaRPr lang="en-US" dirty="0"/>
          </a:p>
        </p:txBody>
      </p:sp>
      <p:sp>
        <p:nvSpPr>
          <p:cNvPr id="3" name="Content Placeholder 2"/>
          <p:cNvSpPr>
            <a:spLocks noGrp="1"/>
          </p:cNvSpPr>
          <p:nvPr>
            <p:ph idx="1"/>
          </p:nvPr>
        </p:nvSpPr>
        <p:spPr>
          <a:xfrm>
            <a:off x="457200" y="1028082"/>
            <a:ext cx="8229600" cy="5471551"/>
          </a:xfrm>
        </p:spPr>
        <p:txBody>
          <a:bodyPr>
            <a:normAutofit/>
          </a:bodyPr>
          <a:lstStyle/>
          <a:p>
            <a:pPr marL="0" indent="0">
              <a:buNone/>
            </a:pPr>
            <a:r>
              <a:rPr lang="en-US" b="1" u="sng" dirty="0" smtClean="0"/>
              <a:t>Model</a:t>
            </a:r>
            <a:r>
              <a:rPr lang="en-US" dirty="0" smtClean="0"/>
              <a:t> </a:t>
            </a:r>
          </a:p>
          <a:p>
            <a:pPr marL="457200" lvl="1" indent="0">
              <a:buNone/>
            </a:pPr>
            <a:r>
              <a:rPr lang="en-US" dirty="0" smtClean="0"/>
              <a:t>M</a:t>
            </a:r>
            <a:r>
              <a:rPr lang="en-US" dirty="0" smtClean="0"/>
              <a:t>odel behavior as a </a:t>
            </a:r>
            <a:r>
              <a:rPr lang="en-US" b="1" dirty="0" smtClean="0"/>
              <a:t>time series</a:t>
            </a:r>
            <a:r>
              <a:rPr lang="en-US" dirty="0" smtClean="0"/>
              <a:t/>
            </a:r>
            <a:br>
              <a:rPr lang="en-US" dirty="0" smtClean="0"/>
            </a:br>
            <a:r>
              <a:rPr lang="en-US" dirty="0" smtClean="0"/>
              <a:t>Assume </a:t>
            </a:r>
            <a:r>
              <a:rPr lang="en-US" b="1" dirty="0" smtClean="0"/>
              <a:t>semi-linear </a:t>
            </a:r>
            <a:r>
              <a:rPr lang="en-US" b="1" dirty="0"/>
              <a:t>state </a:t>
            </a:r>
            <a:r>
              <a:rPr lang="en-US" b="1" dirty="0" smtClean="0"/>
              <a:t>space </a:t>
            </a:r>
            <a:r>
              <a:rPr lang="en-US" dirty="0" smtClean="0"/>
              <a:t>modeling</a:t>
            </a:r>
          </a:p>
          <a:p>
            <a:endParaRPr lang="en-US" dirty="0"/>
          </a:p>
          <a:p>
            <a:endParaRPr lang="en-US" dirty="0" smtClean="0"/>
          </a:p>
          <a:p>
            <a:endParaRPr lang="en-US" dirty="0"/>
          </a:p>
          <a:p>
            <a:endParaRPr lang="en-US" dirty="0" smtClean="0"/>
          </a:p>
          <a:p>
            <a:pPr marL="0" indent="0">
              <a:buNone/>
            </a:pPr>
            <a:endParaRPr lang="en-US" dirty="0"/>
          </a:p>
          <a:p>
            <a:endParaRPr lang="en-US" b="1" u="sng" dirty="0" smtClean="0"/>
          </a:p>
          <a:p>
            <a:pPr marL="0" indent="0">
              <a:buNone/>
            </a:pPr>
            <a:r>
              <a:rPr lang="en-US" b="1" u="sng" dirty="0" smtClean="0"/>
              <a:t>Learn Structure and Parameters</a:t>
            </a:r>
            <a:endParaRPr lang="en-US" dirty="0" smtClean="0"/>
          </a:p>
          <a:p>
            <a:endParaRPr lang="en-US" b="1" u="sng" dirty="0" smtClean="0"/>
          </a:p>
          <a:p>
            <a:pPr marL="0" indent="0">
              <a:buNone/>
            </a:pPr>
            <a:r>
              <a:rPr lang="en-US" b="1" u="sng" dirty="0" smtClean="0"/>
              <a:t>Predict Y</a:t>
            </a:r>
            <a:endParaRPr lang="en-US" dirty="0" smtClean="0"/>
          </a:p>
          <a:p>
            <a:pPr marL="457200" lvl="1" indent="0">
              <a:buNone/>
            </a:pPr>
            <a:endParaRPr lang="en-US" dirty="0" smtClean="0"/>
          </a:p>
          <a:p>
            <a:endParaRPr lang="en-US" dirty="0"/>
          </a:p>
          <a:p>
            <a:endParaRPr lang="en-US" dirty="0" smtClean="0"/>
          </a:p>
          <a:p>
            <a:endParaRPr lang="en-US" dirty="0"/>
          </a:p>
          <a:p>
            <a:endParaRPr lang="en-US" b="1" u="sng" dirty="0" smtClean="0"/>
          </a:p>
          <a:p>
            <a:endParaRPr lang="en-US" b="1" u="sng" dirty="0"/>
          </a:p>
          <a:p>
            <a:endParaRPr lang="en-US" b="1" u="sng" dirty="0" smtClean="0"/>
          </a:p>
          <a:p>
            <a:endParaRPr lang="en-US" b="1" u="sng" dirty="0" smtClean="0"/>
          </a:p>
        </p:txBody>
      </p:sp>
      <p:grpSp>
        <p:nvGrpSpPr>
          <p:cNvPr id="9" name="Group 8"/>
          <p:cNvGrpSpPr/>
          <p:nvPr/>
        </p:nvGrpSpPr>
        <p:grpSpPr>
          <a:xfrm>
            <a:off x="1918311" y="2278387"/>
            <a:ext cx="4989588" cy="1990008"/>
            <a:chOff x="1681354" y="1805499"/>
            <a:chExt cx="4989588" cy="199000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34844"/>
            <a:stretch/>
          </p:blipFill>
          <p:spPr>
            <a:xfrm>
              <a:off x="1966775" y="2082498"/>
              <a:ext cx="4631540" cy="1237788"/>
            </a:xfrm>
            <a:prstGeom prst="rect">
              <a:avLst/>
            </a:prstGeom>
          </p:spPr>
        </p:pic>
        <p:sp>
          <p:nvSpPr>
            <p:cNvPr id="5" name="TextBox 4"/>
            <p:cNvSpPr txBox="1"/>
            <p:nvPr/>
          </p:nvSpPr>
          <p:spPr>
            <a:xfrm>
              <a:off x="1681354" y="3333842"/>
              <a:ext cx="3108915" cy="461665"/>
            </a:xfrm>
            <a:prstGeom prst="rect">
              <a:avLst/>
            </a:prstGeom>
            <a:noFill/>
          </p:spPr>
          <p:txBody>
            <a:bodyPr wrap="square" rtlCol="0">
              <a:spAutoFit/>
            </a:bodyPr>
            <a:lstStyle/>
            <a:p>
              <a:r>
                <a:rPr lang="en-US" sz="1200" dirty="0" smtClean="0"/>
                <a:t>State vector a time t</a:t>
              </a:r>
            </a:p>
            <a:p>
              <a:r>
                <a:rPr lang="en-US" sz="1200" dirty="0" smtClean="0"/>
                <a:t>(</a:t>
              </a:r>
              <a:r>
                <a:rPr lang="en-US" sz="1200" dirty="0" err="1" smtClean="0"/>
                <a:t>inc.</a:t>
              </a:r>
              <a:r>
                <a:rPr lang="en-US" sz="1200" dirty="0" smtClean="0"/>
                <a:t> last point, trend, etc.) </a:t>
              </a:r>
              <a:endParaRPr lang="en-US" sz="1200" dirty="0"/>
            </a:p>
          </p:txBody>
        </p:sp>
        <p:sp>
          <p:nvSpPr>
            <p:cNvPr id="6" name="TextBox 5"/>
            <p:cNvSpPr txBox="1"/>
            <p:nvPr/>
          </p:nvSpPr>
          <p:spPr>
            <a:xfrm>
              <a:off x="5524474" y="1805499"/>
              <a:ext cx="1146468" cy="276999"/>
            </a:xfrm>
            <a:prstGeom prst="rect">
              <a:avLst/>
            </a:prstGeom>
            <a:noFill/>
          </p:spPr>
          <p:txBody>
            <a:bodyPr wrap="none" rtlCol="0">
              <a:spAutoFit/>
            </a:bodyPr>
            <a:lstStyle/>
            <a:p>
              <a:r>
                <a:rPr lang="en-US" sz="1200" dirty="0" smtClean="0"/>
                <a:t>Error at time t</a:t>
              </a:r>
              <a:endParaRPr lang="en-US" sz="1200" dirty="0"/>
            </a:p>
          </p:txBody>
        </p:sp>
        <p:sp>
          <p:nvSpPr>
            <p:cNvPr id="7" name="TextBox 6"/>
            <p:cNvSpPr txBox="1"/>
            <p:nvPr/>
          </p:nvSpPr>
          <p:spPr>
            <a:xfrm>
              <a:off x="2607249" y="1805499"/>
              <a:ext cx="1851789" cy="276999"/>
            </a:xfrm>
            <a:prstGeom prst="rect">
              <a:avLst/>
            </a:prstGeom>
            <a:noFill/>
          </p:spPr>
          <p:txBody>
            <a:bodyPr wrap="none" rtlCol="0">
              <a:spAutoFit/>
            </a:bodyPr>
            <a:lstStyle/>
            <a:p>
              <a:r>
                <a:rPr lang="en-US" sz="1200" dirty="0" smtClean="0"/>
                <a:t>The prediction for time t</a:t>
              </a:r>
              <a:endParaRPr lang="en-US" sz="1200" dirty="0"/>
            </a:p>
          </p:txBody>
        </p:sp>
      </p:grpSp>
      <p:cxnSp>
        <p:nvCxnSpPr>
          <p:cNvPr id="23" name="Straight Arrow Connector 22"/>
          <p:cNvCxnSpPr/>
          <p:nvPr/>
        </p:nvCxnSpPr>
        <p:spPr>
          <a:xfrm>
            <a:off x="6303629" y="2522257"/>
            <a:ext cx="0" cy="249656"/>
          </a:xfrm>
          <a:prstGeom prst="straightConnector1">
            <a:avLst/>
          </a:prstGeom>
          <a:ln w="3175" cmpd="sng">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3927073" y="2522257"/>
            <a:ext cx="0" cy="249656"/>
          </a:xfrm>
          <a:prstGeom prst="straightConnector1">
            <a:avLst/>
          </a:prstGeom>
          <a:ln w="3175" cmpd="sng">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2850843" y="3528508"/>
            <a:ext cx="0" cy="278222"/>
          </a:xfrm>
          <a:prstGeom prst="straightConnector1">
            <a:avLst/>
          </a:prstGeom>
          <a:ln w="3175" cmpd="sng">
            <a:tailEnd type="arrow"/>
          </a:ln>
        </p:spPr>
        <p:style>
          <a:lnRef idx="3">
            <a:schemeClr val="dk1"/>
          </a:lnRef>
          <a:fillRef idx="0">
            <a:schemeClr val="dk1"/>
          </a:fillRef>
          <a:effectRef idx="2">
            <a:schemeClr val="dk1"/>
          </a:effectRef>
          <a:fontRef idx="minor">
            <a:schemeClr val="tx1"/>
          </a:fontRef>
        </p:style>
      </p:cxnSp>
      <p:sp>
        <p:nvSpPr>
          <p:cNvPr id="12" name="Rounded Rectangle 11"/>
          <p:cNvSpPr/>
          <p:nvPr/>
        </p:nvSpPr>
        <p:spPr>
          <a:xfrm>
            <a:off x="330593" y="4423663"/>
            <a:ext cx="8730804" cy="86977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5477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2030905" y="5305754"/>
            <a:ext cx="3352800" cy="0"/>
          </a:xfrm>
          <a:prstGeom prst="straightConnector1">
            <a:avLst/>
          </a:prstGeom>
          <a:ln>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5612305" y="5305754"/>
            <a:ext cx="1676400" cy="0"/>
          </a:xfrm>
          <a:prstGeom prst="straightConnector1">
            <a:avLst/>
          </a:prstGeom>
          <a:ln>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3192106" y="5516211"/>
            <a:ext cx="1331518" cy="369332"/>
          </a:xfrm>
          <a:prstGeom prst="rect">
            <a:avLst/>
          </a:prstGeom>
          <a:noFill/>
        </p:spPr>
        <p:txBody>
          <a:bodyPr wrap="none" rtlCol="0">
            <a:spAutoFit/>
          </a:bodyPr>
          <a:lstStyle/>
          <a:p>
            <a:r>
              <a:rPr lang="en-US" dirty="0" smtClean="0"/>
              <a:t>Train models</a:t>
            </a:r>
            <a:endParaRPr lang="en-US" dirty="0"/>
          </a:p>
        </p:txBody>
      </p:sp>
      <p:sp>
        <p:nvSpPr>
          <p:cNvPr id="12" name="TextBox 11"/>
          <p:cNvSpPr txBox="1"/>
          <p:nvPr/>
        </p:nvSpPr>
        <p:spPr>
          <a:xfrm>
            <a:off x="5677509" y="5516211"/>
            <a:ext cx="1885644" cy="646331"/>
          </a:xfrm>
          <a:prstGeom prst="rect">
            <a:avLst/>
          </a:prstGeom>
          <a:noFill/>
        </p:spPr>
        <p:txBody>
          <a:bodyPr wrap="none" rtlCol="0">
            <a:spAutoFit/>
          </a:bodyPr>
          <a:lstStyle/>
          <a:p>
            <a:r>
              <a:rPr lang="en-US" dirty="0" smtClean="0"/>
              <a:t>Evaluate Precision </a:t>
            </a:r>
            <a:br>
              <a:rPr lang="en-US" dirty="0" smtClean="0"/>
            </a:br>
            <a:r>
              <a:rPr lang="en-US" dirty="0" smtClean="0"/>
              <a:t>(using BIC)</a:t>
            </a:r>
            <a:endParaRPr lang="en-US" dirty="0"/>
          </a:p>
        </p:txBody>
      </p:sp>
      <p:sp>
        <p:nvSpPr>
          <p:cNvPr id="13" name="TextBox 12"/>
          <p:cNvSpPr txBox="1"/>
          <p:nvPr/>
        </p:nvSpPr>
        <p:spPr>
          <a:xfrm>
            <a:off x="3523863" y="4754211"/>
            <a:ext cx="668003" cy="369332"/>
          </a:xfrm>
          <a:prstGeom prst="rect">
            <a:avLst/>
          </a:prstGeom>
          <a:noFill/>
        </p:spPr>
        <p:txBody>
          <a:bodyPr wrap="none" rtlCol="0">
            <a:spAutoFit/>
          </a:bodyPr>
          <a:lstStyle/>
          <a:p>
            <a:r>
              <a:rPr lang="en-US" b="1" dirty="0" smtClean="0"/>
              <a:t>Train</a:t>
            </a:r>
            <a:endParaRPr lang="en-US" b="1" dirty="0"/>
          </a:p>
        </p:txBody>
      </p:sp>
      <p:sp>
        <p:nvSpPr>
          <p:cNvPr id="14" name="TextBox 13"/>
          <p:cNvSpPr txBox="1"/>
          <p:nvPr/>
        </p:nvSpPr>
        <p:spPr>
          <a:xfrm>
            <a:off x="6116503" y="4754211"/>
            <a:ext cx="553741" cy="369332"/>
          </a:xfrm>
          <a:prstGeom prst="rect">
            <a:avLst/>
          </a:prstGeom>
          <a:noFill/>
        </p:spPr>
        <p:txBody>
          <a:bodyPr wrap="none" rtlCol="0">
            <a:spAutoFit/>
          </a:bodyPr>
          <a:lstStyle/>
          <a:p>
            <a:r>
              <a:rPr lang="en-US" b="1" dirty="0" smtClean="0"/>
              <a:t>Test</a:t>
            </a:r>
            <a:endParaRPr lang="en-US" b="1" dirty="0"/>
          </a:p>
        </p:txBody>
      </p:sp>
      <p:pic>
        <p:nvPicPr>
          <p:cNvPr id="3" name="Picture 2"/>
          <p:cNvPicPr>
            <a:picLocks noChangeAspect="1"/>
          </p:cNvPicPr>
          <p:nvPr/>
        </p:nvPicPr>
        <p:blipFill>
          <a:blip r:embed="rId3"/>
          <a:stretch>
            <a:fillRect/>
          </a:stretch>
        </p:blipFill>
        <p:spPr>
          <a:xfrm>
            <a:off x="2207436" y="2667825"/>
            <a:ext cx="4378506" cy="723720"/>
          </a:xfrm>
          <a:prstGeom prst="rect">
            <a:avLst/>
          </a:prstGeom>
        </p:spPr>
      </p:pic>
      <p:sp>
        <p:nvSpPr>
          <p:cNvPr id="11" name="Title 2"/>
          <p:cNvSpPr>
            <a:spLocks noGrp="1"/>
          </p:cNvSpPr>
          <p:nvPr>
            <p:ph type="title"/>
          </p:nvPr>
        </p:nvSpPr>
        <p:spPr>
          <a:xfrm>
            <a:off x="-566085" y="0"/>
            <a:ext cx="10465588" cy="1066800"/>
          </a:xfrm>
        </p:spPr>
        <p:txBody>
          <a:bodyPr/>
          <a:lstStyle/>
          <a:p>
            <a:r>
              <a:rPr lang="en-US" dirty="0" smtClean="0"/>
              <a:t>Base Learning Structure</a:t>
            </a:r>
            <a:endParaRPr lang="en-US" dirty="0"/>
          </a:p>
        </p:txBody>
      </p:sp>
    </p:spTree>
    <p:extLst>
      <p:ext uri="{BB962C8B-B14F-4D97-AF65-F5344CB8AC3E}">
        <p14:creationId xmlns:p14="http://schemas.microsoft.com/office/powerpoint/2010/main" val="2604340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6085" y="0"/>
            <a:ext cx="10465588" cy="1066800"/>
          </a:xfrm>
        </p:spPr>
        <p:txBody>
          <a:bodyPr/>
          <a:lstStyle/>
          <a:p>
            <a:r>
              <a:rPr lang="en-US" dirty="0" smtClean="0"/>
              <a:t>DML Learning Structure</a:t>
            </a:r>
            <a:endParaRPr lang="en-US" dirty="0"/>
          </a:p>
        </p:txBody>
      </p:sp>
      <p:sp>
        <p:nvSpPr>
          <p:cNvPr id="10" name="Rectangle 9"/>
          <p:cNvSpPr/>
          <p:nvPr/>
        </p:nvSpPr>
        <p:spPr>
          <a:xfrm>
            <a:off x="397192" y="1238071"/>
            <a:ext cx="8093532" cy="3785652"/>
          </a:xfrm>
          <a:prstGeom prst="rect">
            <a:avLst/>
          </a:prstGeom>
        </p:spPr>
        <p:txBody>
          <a:bodyPr wrap="square">
            <a:spAutoFit/>
          </a:bodyPr>
          <a:lstStyle/>
          <a:p>
            <a:pPr marL="514350" lvl="1" indent="-514350" fontAlgn="ctr">
              <a:buFont typeface="+mj-lt"/>
              <a:buAutoNum type="arabicPeriod"/>
            </a:pPr>
            <a:endParaRPr lang="en-US" sz="2400" b="1" u="sng" dirty="0" smtClean="0"/>
          </a:p>
          <a:p>
            <a:pPr marL="514350" lvl="1" indent="-514350" fontAlgn="ctr">
              <a:buFont typeface="+mj-lt"/>
              <a:buAutoNum type="arabicPeriod"/>
            </a:pPr>
            <a:endParaRPr lang="en-US" sz="2400" b="1" u="sng" dirty="0"/>
          </a:p>
          <a:p>
            <a:pPr marL="514350" lvl="1" indent="-514350" fontAlgn="ctr">
              <a:buFont typeface="+mj-lt"/>
              <a:buAutoNum type="arabicPeriod"/>
            </a:pPr>
            <a:r>
              <a:rPr lang="en-US" sz="2400" b="1" u="sng" dirty="0" smtClean="0"/>
              <a:t>Specific </a:t>
            </a:r>
            <a:r>
              <a:rPr lang="en-US" sz="2400" b="1" u="sng" dirty="0" smtClean="0"/>
              <a:t>Models</a:t>
            </a:r>
            <a:r>
              <a:rPr lang="en-US" sz="2400" dirty="0" smtClean="0"/>
              <a:t>:</a:t>
            </a:r>
          </a:p>
          <a:p>
            <a:pPr marL="0" lvl="1" fontAlgn="ctr"/>
            <a:endParaRPr lang="en-US" sz="2400" dirty="0" smtClean="0"/>
          </a:p>
          <a:p>
            <a:pPr marL="0" lvl="1" fontAlgn="ctr"/>
            <a:endParaRPr lang="en-US" sz="2400" dirty="0" smtClean="0"/>
          </a:p>
          <a:p>
            <a:pPr marL="514350" lvl="1" indent="-514350" fontAlgn="ctr">
              <a:buFont typeface="+mj-lt"/>
              <a:buAutoNum type="arabicPeriod"/>
            </a:pPr>
            <a:r>
              <a:rPr lang="en-US" sz="2400" b="1" u="sng" dirty="0" smtClean="0"/>
              <a:t>Generalized Models</a:t>
            </a:r>
            <a:r>
              <a:rPr lang="en-US" sz="2400" b="1" dirty="0" smtClean="0"/>
              <a:t>:</a:t>
            </a:r>
          </a:p>
          <a:p>
            <a:pPr marL="0" lvl="1" fontAlgn="ctr"/>
            <a:endParaRPr lang="en-US" sz="2400" dirty="0" smtClean="0"/>
          </a:p>
          <a:p>
            <a:pPr marL="514350" lvl="1" indent="-514350" fontAlgn="ctr">
              <a:buFont typeface="+mj-lt"/>
              <a:buAutoNum type="arabicPeriod"/>
            </a:pPr>
            <a:endParaRPr lang="en-US" sz="2400" dirty="0" smtClean="0"/>
          </a:p>
          <a:p>
            <a:pPr marL="514350" lvl="1" indent="-514350" fontAlgn="ctr">
              <a:buFont typeface="+mj-lt"/>
              <a:buAutoNum type="arabicPeriod"/>
            </a:pPr>
            <a:r>
              <a:rPr lang="en-US" sz="2400" b="1" u="sng" dirty="0" smtClean="0"/>
              <a:t>Combining Specific and Generalized (</a:t>
            </a:r>
            <a:r>
              <a:rPr lang="en-US" sz="2400" b="1" u="sng" dirty="0" smtClean="0"/>
              <a:t>DML)</a:t>
            </a:r>
            <a:r>
              <a:rPr lang="en-US" sz="2400" b="1" dirty="0" smtClean="0"/>
              <a:t>:</a:t>
            </a:r>
          </a:p>
          <a:p>
            <a:pPr marL="971550" lvl="2" indent="-514350" fontAlgn="ctr">
              <a:buFont typeface="+mj-lt"/>
              <a:buAutoNum type="arabicPeriod"/>
            </a:pPr>
            <a:endParaRPr lang="en-US" sz="2400" dirty="0"/>
          </a:p>
        </p:txBody>
      </p:sp>
      <p:grpSp>
        <p:nvGrpSpPr>
          <p:cNvPr id="2" name="Group 1"/>
          <p:cNvGrpSpPr/>
          <p:nvPr/>
        </p:nvGrpSpPr>
        <p:grpSpPr>
          <a:xfrm>
            <a:off x="6358508" y="1961366"/>
            <a:ext cx="1698168" cy="699247"/>
            <a:chOff x="6798132" y="5959338"/>
            <a:chExt cx="1698168" cy="699247"/>
          </a:xfrm>
        </p:grpSpPr>
        <p:pic>
          <p:nvPicPr>
            <p:cNvPr id="17" name="Picture 16"/>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19900" y="5959338"/>
              <a:ext cx="1676400" cy="471488"/>
            </a:xfrm>
            <a:prstGeom prst="rect">
              <a:avLst/>
            </a:prstGeom>
            <a:noFill/>
            <a:ln w="9525">
              <a:noFill/>
              <a:miter lim="800000"/>
              <a:headEnd/>
              <a:tailEnd/>
            </a:ln>
          </p:spPr>
        </p:pic>
        <p:pic>
          <p:nvPicPr>
            <p:cNvPr id="18" name="Picture 17"/>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28065" y="5959338"/>
              <a:ext cx="1360711" cy="209340"/>
            </a:xfrm>
            <a:prstGeom prst="rect">
              <a:avLst/>
            </a:prstGeom>
            <a:noFill/>
            <a:ln w="9525">
              <a:noFill/>
              <a:miter lim="800000"/>
              <a:headEnd/>
              <a:tailEnd/>
            </a:ln>
          </p:spPr>
        </p:pic>
        <p:pic>
          <p:nvPicPr>
            <p:cNvPr id="20" name="Picture 19"/>
            <p:cNvPicPr>
              <a:picLocks noChangeAspect="1" noChangeArrowheads="1"/>
            </p:cNvPicPr>
            <p:nvPr/>
          </p:nvPicPr>
          <p:blipFill>
            <a:blip r:embed="rId3" cstate="screen">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0800000">
              <a:off x="6798132" y="6187097"/>
              <a:ext cx="1676400" cy="471488"/>
            </a:xfrm>
            <a:prstGeom prst="rect">
              <a:avLst/>
            </a:prstGeom>
            <a:noFill/>
            <a:ln w="9525">
              <a:noFill/>
              <a:miter lim="800000"/>
              <a:headEnd/>
              <a:tailEnd/>
            </a:ln>
          </p:spPr>
        </p:pic>
      </p:grpSp>
      <p:graphicFrame>
        <p:nvGraphicFramePr>
          <p:cNvPr id="21" name="Diagram 20"/>
          <p:cNvGraphicFramePr/>
          <p:nvPr>
            <p:extLst>
              <p:ext uri="{D42A27DB-BD31-4B8C-83A1-F6EECF244321}">
                <p14:modId xmlns:p14="http://schemas.microsoft.com/office/powerpoint/2010/main" val="1586849857"/>
              </p:ext>
            </p:extLst>
          </p:nvPr>
        </p:nvGraphicFramePr>
        <p:xfrm>
          <a:off x="6535367" y="2928166"/>
          <a:ext cx="1524000" cy="91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Group 7"/>
          <p:cNvGrpSpPr/>
          <p:nvPr/>
        </p:nvGrpSpPr>
        <p:grpSpPr>
          <a:xfrm>
            <a:off x="3589565" y="4572000"/>
            <a:ext cx="5249635" cy="2131645"/>
            <a:chOff x="3589565" y="4572000"/>
            <a:chExt cx="5249635" cy="2131645"/>
          </a:xfrm>
        </p:grpSpPr>
        <p:graphicFrame>
          <p:nvGraphicFramePr>
            <p:cNvPr id="4" name="Diagram 3"/>
            <p:cNvGraphicFramePr/>
            <p:nvPr>
              <p:extLst>
                <p:ext uri="{D42A27DB-BD31-4B8C-83A1-F6EECF244321}">
                  <p14:modId xmlns:p14="http://schemas.microsoft.com/office/powerpoint/2010/main" val="3613638805"/>
                </p:ext>
              </p:extLst>
            </p:nvPr>
          </p:nvGraphicFramePr>
          <p:xfrm>
            <a:off x="4953000" y="4572000"/>
            <a:ext cx="3657600" cy="213164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6" name="Picture 5"/>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96200" y="6177329"/>
              <a:ext cx="1143000" cy="175846"/>
            </a:xfrm>
            <a:prstGeom prst="rect">
              <a:avLst/>
            </a:prstGeom>
            <a:noFill/>
            <a:ln w="9525">
              <a:noFill/>
              <a:miter lim="800000"/>
              <a:headEnd/>
              <a:tailEnd/>
            </a:ln>
          </p:spPr>
        </p:pic>
        <p:pic>
          <p:nvPicPr>
            <p:cNvPr id="7" name="Picture 6"/>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89565" y="5881687"/>
              <a:ext cx="1676400" cy="471488"/>
            </a:xfrm>
            <a:prstGeom prst="rect">
              <a:avLst/>
            </a:prstGeom>
            <a:noFill/>
            <a:ln w="9525">
              <a:noFill/>
              <a:miter lim="800000"/>
              <a:headEnd/>
              <a:tailEnd/>
            </a:ln>
          </p:spPr>
        </p:pic>
        <p:grpSp>
          <p:nvGrpSpPr>
            <p:cNvPr id="22" name="Group 21"/>
            <p:cNvGrpSpPr/>
            <p:nvPr/>
          </p:nvGrpSpPr>
          <p:grpSpPr>
            <a:xfrm>
              <a:off x="6358509" y="6346299"/>
              <a:ext cx="764713" cy="314882"/>
              <a:chOff x="6798132" y="5959338"/>
              <a:chExt cx="1698168" cy="699247"/>
            </a:xfrm>
          </p:grpSpPr>
          <p:pic>
            <p:nvPicPr>
              <p:cNvPr id="23" name="Picture 22"/>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19900" y="5959338"/>
                <a:ext cx="1676400" cy="471488"/>
              </a:xfrm>
              <a:prstGeom prst="rect">
                <a:avLst/>
              </a:prstGeom>
              <a:noFill/>
              <a:ln w="9525">
                <a:noFill/>
                <a:miter lim="800000"/>
                <a:headEnd/>
                <a:tailEnd/>
              </a:ln>
            </p:spPr>
          </p:pic>
          <p:pic>
            <p:nvPicPr>
              <p:cNvPr id="25" name="Picture 24"/>
              <p:cNvPicPr>
                <a:picLocks noChangeAspect="1" noChangeArrowheads="1"/>
              </p:cNvPicPr>
              <p:nvPr/>
            </p:nvPicPr>
            <p:blipFill>
              <a:blip r:embed="rId15" cstate="screen">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0800000">
                <a:off x="6798132" y="6187097"/>
                <a:ext cx="1676400" cy="471488"/>
              </a:xfrm>
              <a:prstGeom prst="rect">
                <a:avLst/>
              </a:prstGeom>
              <a:noFill/>
              <a:ln w="9525">
                <a:noFill/>
                <a:miter lim="800000"/>
                <a:headEnd/>
                <a:tailEnd/>
              </a:ln>
            </p:spPr>
          </p:pic>
        </p:grpSp>
      </p:grpSp>
    </p:spTree>
    <p:extLst>
      <p:ext uri="{BB962C8B-B14F-4D97-AF65-F5344CB8AC3E}">
        <p14:creationId xmlns:p14="http://schemas.microsoft.com/office/powerpoint/2010/main" val="1660508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8" end="8"/>
                                            </p:txEl>
                                          </p:spTgt>
                                        </p:tgtEl>
                                        <p:attrNameLst>
                                          <p:attrName>style.visibility</p:attrName>
                                        </p:attrNameLst>
                                      </p:cBhvr>
                                      <p:to>
                                        <p:strVal val="visible"/>
                                      </p:to>
                                    </p:set>
                                    <p:animEffect transition="in" filter="fade">
                                      <p:cBhvr>
                                        <p:cTn id="15" dur="500"/>
                                        <p:tgtEl>
                                          <p:spTgt spid="10">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89163" y="2215218"/>
            <a:ext cx="6167827" cy="3593651"/>
          </a:xfrm>
          <a:prstGeom prst="rect">
            <a:avLst/>
          </a:prstGeom>
        </p:spPr>
      </p:pic>
      <p:sp>
        <p:nvSpPr>
          <p:cNvPr id="6" name="Title 2"/>
          <p:cNvSpPr txBox="1">
            <a:spLocks/>
          </p:cNvSpPr>
          <p:nvPr/>
        </p:nvSpPr>
        <p:spPr>
          <a:xfrm>
            <a:off x="-566085" y="0"/>
            <a:ext cx="10465588" cy="1066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t>DML Example Model</a:t>
            </a:r>
            <a:endParaRPr lang="en-US" dirty="0"/>
          </a:p>
        </p:txBody>
      </p:sp>
    </p:spTree>
    <p:extLst>
      <p:ext uri="{BB962C8B-B14F-4D97-AF65-F5344CB8AC3E}">
        <p14:creationId xmlns:p14="http://schemas.microsoft.com/office/powerpoint/2010/main" val="40747814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3090"/>
            <a:ext cx="8229600" cy="804002"/>
          </a:xfrm>
        </p:spPr>
        <p:txBody>
          <a:bodyPr/>
          <a:lstStyle/>
          <a:p>
            <a:r>
              <a:rPr lang="en-US" dirty="0" smtClean="0"/>
              <a:t>Learning Parameters: Periodicity</a:t>
            </a:r>
            <a:endParaRPr lang="en-US" dirty="0"/>
          </a:p>
        </p:txBody>
      </p:sp>
      <p:pic>
        <p:nvPicPr>
          <p:cNvPr id="4" name="Picture 3"/>
          <p:cNvPicPr>
            <a:picLocks noChangeAspect="1"/>
          </p:cNvPicPr>
          <p:nvPr/>
        </p:nvPicPr>
        <p:blipFill>
          <a:blip r:embed="rId3"/>
          <a:stretch>
            <a:fillRect/>
          </a:stretch>
        </p:blipFill>
        <p:spPr>
          <a:xfrm>
            <a:off x="907833" y="4962959"/>
            <a:ext cx="6979332" cy="1039475"/>
          </a:xfrm>
          <a:prstGeom prst="rect">
            <a:avLst/>
          </a:prstGeom>
        </p:spPr>
      </p:pic>
      <p:pic>
        <p:nvPicPr>
          <p:cNvPr id="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6052" y="1787559"/>
            <a:ext cx="5172075" cy="2790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4818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9252" y="1939959"/>
            <a:ext cx="5177795" cy="2638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14361" y="5017274"/>
            <a:ext cx="7019870" cy="1477328"/>
          </a:xfrm>
          <a:prstGeom prst="rect">
            <a:avLst/>
          </a:prstGeom>
          <a:noFill/>
        </p:spPr>
        <p:txBody>
          <a:bodyPr wrap="none" rtlCol="0">
            <a:spAutoFit/>
          </a:bodyPr>
          <a:lstStyle/>
          <a:p>
            <a:pPr marL="285750" indent="-285750">
              <a:buFont typeface="Arial"/>
              <a:buChar char="•"/>
              <a:defRPr/>
            </a:pPr>
            <a:r>
              <a:rPr lang="en-US" dirty="0"/>
              <a:t>Surprises are significant changes in the </a:t>
            </a:r>
            <a:r>
              <a:rPr lang="en-US" dirty="0" smtClean="0"/>
              <a:t>residual </a:t>
            </a:r>
            <a:endParaRPr lang="en-US" dirty="0"/>
          </a:p>
          <a:p>
            <a:pPr marL="285750" indent="-285750">
              <a:buFont typeface="Arial"/>
              <a:buChar char="•"/>
            </a:pPr>
            <a:r>
              <a:rPr lang="en-US" dirty="0" smtClean="0"/>
              <a:t>Only long impact events should be considered</a:t>
            </a:r>
          </a:p>
          <a:p>
            <a:pPr marL="285750" indent="-285750">
              <a:buFont typeface="Arial"/>
              <a:buChar char="•"/>
            </a:pPr>
            <a:r>
              <a:rPr lang="en-US" dirty="0" smtClean="0"/>
              <a:t>We define Impact: MSE of the model on the times after the event</a:t>
            </a:r>
          </a:p>
          <a:p>
            <a:pPr marL="285750" indent="-285750">
              <a:buFont typeface="Arial"/>
              <a:buChar char="•"/>
            </a:pPr>
            <a:r>
              <a:rPr lang="en-US" dirty="0" smtClean="0"/>
              <a:t>Greedily select events to skip during learning as long </a:t>
            </a:r>
            <a:br>
              <a:rPr lang="en-US" dirty="0" smtClean="0"/>
            </a:br>
            <a:r>
              <a:rPr lang="en-US" dirty="0" smtClean="0"/>
              <a:t>as MSE decreases</a:t>
            </a:r>
          </a:p>
        </p:txBody>
      </p:sp>
      <p:grpSp>
        <p:nvGrpSpPr>
          <p:cNvPr id="9" name="Group 8"/>
          <p:cNvGrpSpPr/>
          <p:nvPr/>
        </p:nvGrpSpPr>
        <p:grpSpPr>
          <a:xfrm>
            <a:off x="3708061" y="3087968"/>
            <a:ext cx="1163337" cy="393480"/>
            <a:chOff x="3708061" y="3087968"/>
            <a:chExt cx="1163337" cy="393480"/>
          </a:xfrm>
        </p:grpSpPr>
        <p:cxnSp>
          <p:nvCxnSpPr>
            <p:cNvPr id="7" name="Straight Arrow Connector 6"/>
            <p:cNvCxnSpPr/>
            <p:nvPr/>
          </p:nvCxnSpPr>
          <p:spPr>
            <a:xfrm flipH="1">
              <a:off x="3708061" y="3481448"/>
              <a:ext cx="9865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708061" y="3087968"/>
              <a:ext cx="1163337" cy="369332"/>
            </a:xfrm>
            <a:prstGeom prst="rect">
              <a:avLst/>
            </a:prstGeom>
            <a:noFill/>
          </p:spPr>
          <p:txBody>
            <a:bodyPr wrap="none" rtlCol="0">
              <a:spAutoFit/>
            </a:bodyPr>
            <a:lstStyle/>
            <a:p>
              <a:r>
                <a:rPr lang="en-US" dirty="0" smtClean="0"/>
                <a:t>Predicted </a:t>
              </a:r>
              <a:endParaRPr lang="en-US" dirty="0"/>
            </a:p>
          </p:txBody>
        </p:sp>
      </p:grpSp>
      <p:grpSp>
        <p:nvGrpSpPr>
          <p:cNvPr id="14" name="Group 13"/>
          <p:cNvGrpSpPr/>
          <p:nvPr/>
        </p:nvGrpSpPr>
        <p:grpSpPr>
          <a:xfrm>
            <a:off x="3708061" y="2310470"/>
            <a:ext cx="986548" cy="393480"/>
            <a:chOff x="3708061" y="3087968"/>
            <a:chExt cx="986548" cy="393480"/>
          </a:xfrm>
        </p:grpSpPr>
        <p:cxnSp>
          <p:nvCxnSpPr>
            <p:cNvPr id="15" name="Straight Arrow Connector 14"/>
            <p:cNvCxnSpPr/>
            <p:nvPr/>
          </p:nvCxnSpPr>
          <p:spPr>
            <a:xfrm flipH="1">
              <a:off x="3708061" y="3481448"/>
              <a:ext cx="9865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708061" y="3087968"/>
              <a:ext cx="863751" cy="369332"/>
            </a:xfrm>
            <a:prstGeom prst="rect">
              <a:avLst/>
            </a:prstGeom>
            <a:noFill/>
          </p:spPr>
          <p:txBody>
            <a:bodyPr wrap="none" rtlCol="0">
              <a:spAutoFit/>
            </a:bodyPr>
            <a:lstStyle/>
            <a:p>
              <a:r>
                <a:rPr lang="en-US" dirty="0" smtClean="0"/>
                <a:t>Actual</a:t>
              </a:r>
              <a:endParaRPr lang="en-US" dirty="0"/>
            </a:p>
          </p:txBody>
        </p:sp>
      </p:grpSp>
      <p:sp>
        <p:nvSpPr>
          <p:cNvPr id="18" name="Title 1"/>
          <p:cNvSpPr>
            <a:spLocks noGrp="1"/>
          </p:cNvSpPr>
          <p:nvPr>
            <p:ph type="title"/>
          </p:nvPr>
        </p:nvSpPr>
        <p:spPr>
          <a:xfrm>
            <a:off x="457200" y="703090"/>
            <a:ext cx="8229600" cy="804002"/>
          </a:xfrm>
        </p:spPr>
        <p:txBody>
          <a:bodyPr/>
          <a:lstStyle/>
          <a:p>
            <a:r>
              <a:rPr lang="en-US" dirty="0" smtClean="0"/>
              <a:t>Learning Parameters: Surprises</a:t>
            </a:r>
            <a:endParaRPr lang="en-US" dirty="0"/>
          </a:p>
        </p:txBody>
      </p:sp>
    </p:spTree>
    <p:extLst>
      <p:ext uri="{BB962C8B-B14F-4D97-AF65-F5344CB8AC3E}">
        <p14:creationId xmlns:p14="http://schemas.microsoft.com/office/powerpoint/2010/main" val="23069851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1411"/>
          </a:xfrm>
        </p:spPr>
        <p:txBody>
          <a:bodyPr/>
          <a:lstStyle/>
          <a:p>
            <a:r>
              <a:rPr lang="en-US" dirty="0" smtClean="0"/>
              <a:t>Real-World Data</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3830406"/>
              </p:ext>
            </p:extLst>
          </p:nvPr>
        </p:nvGraphicFramePr>
        <p:xfrm>
          <a:off x="1292774" y="1191969"/>
          <a:ext cx="6685134" cy="4940836"/>
        </p:xfrm>
        <a:graphic>
          <a:graphicData uri="http://schemas.openxmlformats.org/drawingml/2006/table">
            <a:tbl>
              <a:tblPr firstRow="1" bandRow="1">
                <a:tableStyleId>{D7AC3CCA-C797-4891-BE02-D94E43425B78}</a:tableStyleId>
              </a:tblPr>
              <a:tblGrid>
                <a:gridCol w="3342567"/>
                <a:gridCol w="3342567"/>
              </a:tblGrid>
              <a:tr h="310436">
                <a:tc>
                  <a:txBody>
                    <a:bodyPr/>
                    <a:lstStyle/>
                    <a:p>
                      <a:r>
                        <a:rPr lang="en-US" dirty="0" smtClean="0"/>
                        <a:t>Query Class</a:t>
                      </a:r>
                      <a:endParaRPr lang="en-US" dirty="0"/>
                    </a:p>
                  </a:txBody>
                  <a:tcPr/>
                </a:tc>
                <a:tc>
                  <a:txBody>
                    <a:bodyPr/>
                    <a:lstStyle/>
                    <a:p>
                      <a:r>
                        <a:rPr lang="en-US" dirty="0" smtClean="0"/>
                        <a:t>Size</a:t>
                      </a:r>
                      <a:endParaRPr lang="en-US" dirty="0"/>
                    </a:p>
                  </a:txBody>
                  <a:tcPr/>
                </a:tc>
              </a:tr>
              <a:tr h="1008916">
                <a:tc>
                  <a:txBody>
                    <a:bodyPr/>
                    <a:lstStyle/>
                    <a:p>
                      <a:r>
                        <a:rPr lang="en-US" dirty="0" smtClean="0"/>
                        <a:t>General</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10000 queries 35,862 URLs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6</a:t>
                      </a:r>
                      <a:r>
                        <a:rPr lang="en-US" sz="1800" kern="1200" baseline="0" dirty="0" smtClean="0">
                          <a:solidFill>
                            <a:schemeClr val="dk1"/>
                          </a:solidFill>
                          <a:effectLst/>
                          <a:latin typeface="+mn-lt"/>
                          <a:ea typeface="+mn-ea"/>
                          <a:cs typeface="+mn-cs"/>
                        </a:rPr>
                        <a:t> months of data</a:t>
                      </a:r>
                      <a:endParaRPr lang="en-US" dirty="0" smtClean="0"/>
                    </a:p>
                    <a:p>
                      <a:endParaRPr lang="en-US" dirty="0"/>
                    </a:p>
                  </a:txBody>
                  <a:tcPr/>
                </a:tc>
              </a:tr>
              <a:tr h="1008916">
                <a:tc>
                  <a:txBody>
                    <a:bodyPr/>
                    <a:lstStyle/>
                    <a:p>
                      <a:r>
                        <a:rPr lang="en-US" dirty="0" smtClean="0"/>
                        <a:t>Dynamic</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504 queries</a:t>
                      </a:r>
                      <a:br>
                        <a:rPr lang="en-US" sz="1800" kern="1200" dirty="0" smtClean="0">
                          <a:solidFill>
                            <a:schemeClr val="dk1"/>
                          </a:solidFill>
                          <a:effectLst/>
                          <a:latin typeface="+mn-lt"/>
                          <a:ea typeface="+mn-ea"/>
                          <a:cs typeface="+mn-cs"/>
                        </a:rPr>
                      </a:br>
                      <a:r>
                        <a:rPr lang="en-US" sz="1800" kern="1200" dirty="0" smtClean="0">
                          <a:solidFill>
                            <a:schemeClr val="dk1"/>
                          </a:solidFill>
                          <a:effectLst/>
                          <a:latin typeface="+mn-lt"/>
                          <a:ea typeface="+mn-ea"/>
                          <a:cs typeface="+mn-cs"/>
                        </a:rPr>
                        <a:t>1512 URLs </a:t>
                      </a:r>
                      <a:br>
                        <a:rPr lang="en-US" sz="1800" kern="1200" dirty="0" smtClean="0">
                          <a:solidFill>
                            <a:schemeClr val="dk1"/>
                          </a:solidFill>
                          <a:effectLst/>
                          <a:latin typeface="+mn-lt"/>
                          <a:ea typeface="+mn-ea"/>
                          <a:cs typeface="+mn-cs"/>
                        </a:rPr>
                      </a:br>
                      <a:r>
                        <a:rPr lang="en-US" sz="1800" kern="1200" dirty="0" smtClean="0">
                          <a:solidFill>
                            <a:schemeClr val="dk1"/>
                          </a:solidFill>
                          <a:effectLst/>
                          <a:latin typeface="+mn-lt"/>
                          <a:ea typeface="+mn-ea"/>
                          <a:cs typeface="+mn-cs"/>
                        </a:rPr>
                        <a:t>6</a:t>
                      </a:r>
                      <a:r>
                        <a:rPr lang="en-US" sz="1800" kern="1200" baseline="0" dirty="0" smtClean="0">
                          <a:solidFill>
                            <a:schemeClr val="dk1"/>
                          </a:solidFill>
                          <a:effectLst/>
                          <a:latin typeface="+mn-lt"/>
                          <a:ea typeface="+mn-ea"/>
                          <a:cs typeface="+mn-cs"/>
                        </a:rPr>
                        <a:t> months of data</a:t>
                      </a:r>
                      <a:endParaRPr lang="en-US" dirty="0" smtClean="0"/>
                    </a:p>
                    <a:p>
                      <a:endParaRPr lang="en-US" dirty="0"/>
                    </a:p>
                  </a:txBody>
                  <a:tcPr/>
                </a:tc>
              </a:tr>
              <a:tr h="1008916">
                <a:tc>
                  <a:txBody>
                    <a:bodyPr/>
                    <a:lstStyle/>
                    <a:p>
                      <a:r>
                        <a:rPr lang="en-US" sz="1800" kern="1200" dirty="0" smtClean="0">
                          <a:solidFill>
                            <a:schemeClr val="dk1"/>
                          </a:solidFill>
                          <a:effectLst/>
                          <a:latin typeface="+mn-lt"/>
                          <a:ea typeface="+mn-ea"/>
                          <a:cs typeface="+mn-cs"/>
                        </a:rPr>
                        <a:t>Temporal</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Reformulation</a:t>
                      </a:r>
                      <a:endParaRPr lang="en-US" dirty="0"/>
                    </a:p>
                  </a:txBody>
                  <a:tcPr/>
                </a:tc>
                <a:tc>
                  <a:txBody>
                    <a:bodyPr/>
                    <a:lstStyle/>
                    <a:p>
                      <a:r>
                        <a:rPr lang="en-US" sz="1800" kern="1200" dirty="0" smtClean="0">
                          <a:solidFill>
                            <a:schemeClr val="dk1"/>
                          </a:solidFill>
                          <a:effectLst/>
                          <a:latin typeface="+mn-lt"/>
                          <a:ea typeface="+mn-ea"/>
                          <a:cs typeface="+mn-cs"/>
                        </a:rPr>
                        <a:t>330 queries</a:t>
                      </a:r>
                      <a:br>
                        <a:rPr lang="en-US" sz="1800" kern="1200" dirty="0" smtClean="0">
                          <a:solidFill>
                            <a:schemeClr val="dk1"/>
                          </a:solidFill>
                          <a:effectLst/>
                          <a:latin typeface="+mn-lt"/>
                          <a:ea typeface="+mn-ea"/>
                          <a:cs typeface="+mn-cs"/>
                        </a:rPr>
                      </a:br>
                      <a:r>
                        <a:rPr lang="en-US" sz="1800" kern="1200" dirty="0" smtClean="0">
                          <a:solidFill>
                            <a:schemeClr val="dk1"/>
                          </a:solidFill>
                          <a:effectLst/>
                          <a:latin typeface="+mn-lt"/>
                          <a:ea typeface="+mn-ea"/>
                          <a:cs typeface="+mn-cs"/>
                        </a:rPr>
                        <a:t>1320 URLs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6</a:t>
                      </a:r>
                      <a:r>
                        <a:rPr lang="en-US" sz="1800" kern="1200" baseline="0" dirty="0" smtClean="0">
                          <a:solidFill>
                            <a:schemeClr val="dk1"/>
                          </a:solidFill>
                          <a:effectLst/>
                          <a:latin typeface="+mn-lt"/>
                          <a:ea typeface="+mn-ea"/>
                          <a:cs typeface="+mn-cs"/>
                        </a:rPr>
                        <a:t> months of data</a:t>
                      </a:r>
                      <a:endParaRPr lang="en-US" dirty="0" smtClean="0"/>
                    </a:p>
                    <a:p>
                      <a:endParaRPr lang="en-US" dirty="0"/>
                    </a:p>
                  </a:txBody>
                  <a:tcPr/>
                </a:tc>
              </a:tr>
              <a:tr h="1008916">
                <a:tc>
                  <a:txBody>
                    <a:bodyPr/>
                    <a:lstStyle/>
                    <a:p>
                      <a:r>
                        <a:rPr lang="en-US" sz="1800" kern="1200" dirty="0" smtClean="0">
                          <a:solidFill>
                            <a:schemeClr val="dk1"/>
                          </a:solidFill>
                          <a:effectLst/>
                          <a:latin typeface="+mn-lt"/>
                          <a:ea typeface="+mn-ea"/>
                          <a:cs typeface="+mn-cs"/>
                        </a:rPr>
                        <a:t>Alternating</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1836 queries </a:t>
                      </a:r>
                      <a:br>
                        <a:rPr lang="en-US" sz="1800" kern="1200" dirty="0" smtClean="0">
                          <a:solidFill>
                            <a:schemeClr val="dk1"/>
                          </a:solidFill>
                          <a:effectLst/>
                          <a:latin typeface="+mn-lt"/>
                          <a:ea typeface="+mn-ea"/>
                          <a:cs typeface="+mn-cs"/>
                        </a:rPr>
                      </a:br>
                      <a:r>
                        <a:rPr lang="en-US" sz="1800" kern="1200" dirty="0" smtClean="0">
                          <a:solidFill>
                            <a:schemeClr val="dk1"/>
                          </a:solidFill>
                          <a:effectLst/>
                          <a:latin typeface="+mn-lt"/>
                          <a:ea typeface="+mn-ea"/>
                          <a:cs typeface="+mn-cs"/>
                        </a:rPr>
                        <a:t>7344 URLs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6</a:t>
                      </a:r>
                      <a:r>
                        <a:rPr lang="en-US" sz="1800" kern="1200" baseline="0" dirty="0" smtClean="0">
                          <a:solidFill>
                            <a:schemeClr val="dk1"/>
                          </a:solidFill>
                          <a:effectLst/>
                          <a:latin typeface="+mn-lt"/>
                          <a:ea typeface="+mn-ea"/>
                          <a:cs typeface="+mn-cs"/>
                        </a:rPr>
                        <a:t> months of data</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r>
            </a:tbl>
          </a:graphicData>
        </a:graphic>
      </p:graphicFrame>
    </p:spTree>
    <p:extLst>
      <p:ext uri="{BB962C8B-B14F-4D97-AF65-F5344CB8AC3E}">
        <p14:creationId xmlns:p14="http://schemas.microsoft.com/office/powerpoint/2010/main" val="1247627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1411"/>
          </a:xfrm>
        </p:spPr>
        <p:txBody>
          <a:bodyPr/>
          <a:lstStyle/>
          <a:p>
            <a:r>
              <a:rPr lang="en-US" dirty="0" smtClean="0"/>
              <a:t>Baseline Methods</a:t>
            </a:r>
            <a:endParaRPr lang="en-US" dirty="0"/>
          </a:p>
        </p:txBody>
      </p:sp>
      <p:sp>
        <p:nvSpPr>
          <p:cNvPr id="3" name="Content Placeholder 2"/>
          <p:cNvSpPr>
            <a:spLocks noGrp="1"/>
          </p:cNvSpPr>
          <p:nvPr>
            <p:ph idx="1"/>
          </p:nvPr>
        </p:nvSpPr>
        <p:spPr/>
        <p:txBody>
          <a:bodyPr/>
          <a:lstStyle/>
          <a:p>
            <a:pPr marL="0" indent="0">
              <a:buNone/>
            </a:pPr>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a:p>
          <a:p>
            <a:pPr marL="0" indent="0">
              <a:buNone/>
            </a:pPr>
            <a:endParaRPr lang="en-US" dirty="0" smtClean="0"/>
          </a:p>
        </p:txBody>
      </p:sp>
      <p:graphicFrame>
        <p:nvGraphicFramePr>
          <p:cNvPr id="5" name="Content Placeholder 5"/>
          <p:cNvGraphicFramePr>
            <a:graphicFrameLocks/>
          </p:cNvGraphicFramePr>
          <p:nvPr>
            <p:extLst>
              <p:ext uri="{D42A27DB-BD31-4B8C-83A1-F6EECF244321}">
                <p14:modId xmlns:p14="http://schemas.microsoft.com/office/powerpoint/2010/main" val="3811922935"/>
              </p:ext>
            </p:extLst>
          </p:nvPr>
        </p:nvGraphicFramePr>
        <p:xfrm>
          <a:off x="835837" y="2594651"/>
          <a:ext cx="6730113" cy="2698250"/>
        </p:xfrm>
        <a:graphic>
          <a:graphicData uri="http://schemas.openxmlformats.org/drawingml/2006/table">
            <a:tbl>
              <a:tblPr firstRow="1" bandRow="1">
                <a:tableStyleId>{D7AC3CCA-C797-4891-BE02-D94E43425B78}</a:tableStyleId>
              </a:tblPr>
              <a:tblGrid>
                <a:gridCol w="1903912"/>
                <a:gridCol w="4826201"/>
              </a:tblGrid>
              <a:tr h="208766">
                <a:tc>
                  <a:txBody>
                    <a:bodyPr/>
                    <a:lstStyle/>
                    <a:p>
                      <a:r>
                        <a:rPr lang="en-US" dirty="0" smtClean="0"/>
                        <a:t>Baseline</a:t>
                      </a:r>
                      <a:endParaRPr lang="en-US" dirty="0"/>
                    </a:p>
                  </a:txBody>
                  <a:tcPr/>
                </a:tc>
                <a:tc>
                  <a:txBody>
                    <a:bodyPr/>
                    <a:lstStyle/>
                    <a:p>
                      <a:r>
                        <a:rPr lang="en-US" dirty="0" smtClean="0"/>
                        <a:t>Description</a:t>
                      </a:r>
                      <a:endParaRPr lang="en-US" dirty="0"/>
                    </a:p>
                  </a:txBody>
                  <a:tcPr/>
                </a:tc>
              </a:tr>
              <a:tr h="412250">
                <a:tc>
                  <a:txBody>
                    <a:bodyPr/>
                    <a:lstStyle/>
                    <a:p>
                      <a:r>
                        <a:rPr lang="en-US" dirty="0" smtClean="0"/>
                        <a:t>Average</a:t>
                      </a:r>
                      <a:endParaRPr lang="en-US" dirty="0"/>
                    </a:p>
                  </a:txBody>
                  <a:tcPr/>
                </a:tc>
                <a:tc>
                  <a:txBody>
                    <a:bodyPr/>
                    <a:lstStyle/>
                    <a:p>
                      <a:endParaRPr lang="en-US" dirty="0" smtClean="0"/>
                    </a:p>
                  </a:txBody>
                  <a:tcPr/>
                </a:tc>
              </a:tr>
              <a:tr h="365340">
                <a:tc>
                  <a:txBody>
                    <a:bodyPr/>
                    <a:lstStyle/>
                    <a:p>
                      <a:r>
                        <a:rPr lang="en-US" dirty="0" smtClean="0"/>
                        <a:t>Linear Weighting</a:t>
                      </a:r>
                    </a:p>
                  </a:txBody>
                  <a:tcPr/>
                </a:tc>
                <a:tc>
                  <a:txBody>
                    <a:bodyPr/>
                    <a:lstStyle/>
                    <a:p>
                      <a:endParaRPr lang="en-US" dirty="0" smtClean="0"/>
                    </a:p>
                  </a:txBody>
                  <a:tcPr/>
                </a:tc>
              </a:tr>
              <a:tr h="365340">
                <a:tc>
                  <a:txBody>
                    <a:bodyPr/>
                    <a:lstStyle/>
                    <a:p>
                      <a:r>
                        <a:rPr lang="en-US" sz="1800" kern="1200" dirty="0" smtClean="0">
                          <a:solidFill>
                            <a:schemeClr val="dk1"/>
                          </a:solidFill>
                          <a:effectLst/>
                          <a:latin typeface="+mn-lt"/>
                          <a:ea typeface="+mn-ea"/>
                          <a:cs typeface="+mn-cs"/>
                        </a:rPr>
                        <a:t>Power Weighting</a:t>
                      </a:r>
                      <a:endParaRPr lang="en-US" dirty="0"/>
                    </a:p>
                  </a:txBody>
                  <a:tcPr/>
                </a:tc>
                <a:tc>
                  <a:txBody>
                    <a:bodyPr/>
                    <a:lstStyle/>
                    <a:p>
                      <a:endParaRPr lang="en-US" dirty="0" smtClean="0"/>
                    </a:p>
                  </a:txBody>
                  <a:tcPr/>
                </a:tc>
              </a:tr>
              <a:tr h="365340">
                <a:tc>
                  <a:txBody>
                    <a:bodyPr/>
                    <a:lstStyle/>
                    <a:p>
                      <a:r>
                        <a:rPr lang="en-US" sz="1800" kern="1200" dirty="0" smtClean="0">
                          <a:solidFill>
                            <a:schemeClr val="dk1"/>
                          </a:solidFill>
                          <a:effectLst/>
                          <a:latin typeface="+mn-lt"/>
                          <a:ea typeface="+mn-ea"/>
                          <a:cs typeface="+mn-cs"/>
                        </a:rPr>
                        <a:t>Yesterday</a:t>
                      </a:r>
                      <a:endParaRPr lang="en-US" dirty="0"/>
                    </a:p>
                  </a:txBody>
                  <a:tcPr/>
                </a:tc>
                <a:tc>
                  <a:txBody>
                    <a:bodyPr/>
                    <a:lstStyle/>
                    <a:p>
                      <a:r>
                        <a:rPr lang="en-US" sz="1800" kern="1200" dirty="0" smtClean="0">
                          <a:solidFill>
                            <a:schemeClr val="dk1"/>
                          </a:solidFill>
                          <a:effectLst/>
                          <a:latin typeface="+mn-lt"/>
                          <a:ea typeface="+mn-ea"/>
                          <a:cs typeface="+mn-cs"/>
                        </a:rPr>
                        <a:t>What happened yesterday is what will happen tomorrow </a:t>
                      </a:r>
                      <a:endParaRPr lang="en-US" sz="1800" kern="1200" dirty="0">
                        <a:solidFill>
                          <a:schemeClr val="dk1"/>
                        </a:solidFill>
                        <a:effectLst/>
                        <a:latin typeface="+mn-lt"/>
                        <a:ea typeface="+mn-ea"/>
                        <a:cs typeface="+mn-cs"/>
                      </a:endParaRPr>
                    </a:p>
                  </a:txBody>
                  <a:tcPr/>
                </a:tc>
              </a:tr>
            </a:tbl>
          </a:graphicData>
        </a:graphic>
      </p:graphicFrame>
      <p:pic>
        <p:nvPicPr>
          <p:cNvPr id="7" name="Picture 6"/>
          <p:cNvPicPr>
            <a:picLocks noChangeAspect="1"/>
          </p:cNvPicPr>
          <p:nvPr/>
        </p:nvPicPr>
        <p:blipFill>
          <a:blip r:embed="rId3"/>
          <a:stretch>
            <a:fillRect/>
          </a:stretch>
        </p:blipFill>
        <p:spPr>
          <a:xfrm>
            <a:off x="2835884" y="3028874"/>
            <a:ext cx="1112646" cy="355100"/>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r="12380"/>
          <a:stretch/>
        </p:blipFill>
        <p:spPr>
          <a:xfrm>
            <a:off x="2869058" y="1454652"/>
            <a:ext cx="2341353" cy="796962"/>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r="11684"/>
          <a:stretch/>
        </p:blipFill>
        <p:spPr>
          <a:xfrm>
            <a:off x="2835884" y="3592166"/>
            <a:ext cx="1112646" cy="359958"/>
          </a:xfrm>
          <a:prstGeom prst="rect">
            <a:avLst/>
          </a:prstGeom>
        </p:spPr>
      </p:pic>
      <p:pic>
        <p:nvPicPr>
          <p:cNvPr id="13" name="Picture 12"/>
          <p:cNvPicPr>
            <a:picLocks noChangeAspect="1"/>
          </p:cNvPicPr>
          <p:nvPr/>
        </p:nvPicPr>
        <p:blipFill>
          <a:blip r:embed="rId6"/>
          <a:stretch>
            <a:fillRect/>
          </a:stretch>
        </p:blipFill>
        <p:spPr>
          <a:xfrm>
            <a:off x="2835884" y="4232644"/>
            <a:ext cx="1308892" cy="347257"/>
          </a:xfrm>
          <a:prstGeom prst="rect">
            <a:avLst/>
          </a:prstGeom>
        </p:spPr>
      </p:pic>
    </p:spTree>
    <p:extLst>
      <p:ext uri="{BB962C8B-B14F-4D97-AF65-F5344CB8AC3E}">
        <p14:creationId xmlns:p14="http://schemas.microsoft.com/office/powerpoint/2010/main" val="28532426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44015"/>
          <a:stretch/>
        </p:blipFill>
        <p:spPr>
          <a:xfrm>
            <a:off x="1242089" y="3788590"/>
            <a:ext cx="6839351" cy="2431646"/>
          </a:xfrm>
          <a:prstGeom prst="rect">
            <a:avLst/>
          </a:prstGeom>
        </p:spPr>
      </p:pic>
      <p:sp>
        <p:nvSpPr>
          <p:cNvPr id="16" name="Title 2"/>
          <p:cNvSpPr>
            <a:spLocks noGrp="1"/>
          </p:cNvSpPr>
          <p:nvPr>
            <p:ph type="title"/>
          </p:nvPr>
        </p:nvSpPr>
        <p:spPr>
          <a:xfrm>
            <a:off x="457200" y="639547"/>
            <a:ext cx="8229600" cy="950184"/>
          </a:xfrm>
        </p:spPr>
        <p:txBody>
          <a:bodyPr/>
          <a:lstStyle/>
          <a:p>
            <a:r>
              <a:rPr lang="en-US" dirty="0" smtClean="0"/>
              <a:t>Motivation</a:t>
            </a:r>
            <a:r>
              <a:rPr lang="en-US" dirty="0"/>
              <a:t/>
            </a:r>
            <a:br>
              <a:rPr lang="en-US" dirty="0"/>
            </a:br>
            <a:r>
              <a:rPr lang="en-US" sz="3400" dirty="0" smtClean="0"/>
              <a:t>Query</a:t>
            </a:r>
            <a:r>
              <a:rPr lang="en-US" sz="3400" dirty="0"/>
              <a:t> </a:t>
            </a:r>
            <a:r>
              <a:rPr lang="en-US" sz="3400" dirty="0" smtClean="0"/>
              <a:t>Frequency Changes </a:t>
            </a:r>
            <a:r>
              <a:rPr lang="en-US" sz="3400" dirty="0"/>
              <a:t>over Time</a:t>
            </a:r>
            <a:r>
              <a:rPr lang="en-US" dirty="0"/>
              <a:t>	</a:t>
            </a:r>
          </a:p>
        </p:txBody>
      </p:sp>
      <p:pic>
        <p:nvPicPr>
          <p:cNvPr id="4" name="Picture 3"/>
          <p:cNvPicPr>
            <a:picLocks noChangeAspect="1"/>
          </p:cNvPicPr>
          <p:nvPr/>
        </p:nvPicPr>
        <p:blipFill rotWithShape="1">
          <a:blip r:embed="rId3"/>
          <a:srcRect l="30209" t="-4322" b="58152"/>
          <a:stretch/>
        </p:blipFill>
        <p:spPr>
          <a:xfrm>
            <a:off x="2692046" y="2013100"/>
            <a:ext cx="3766693" cy="1582442"/>
          </a:xfrm>
          <a:prstGeom prst="rect">
            <a:avLst/>
          </a:prstGeom>
        </p:spPr>
      </p:pic>
      <p:sp>
        <p:nvSpPr>
          <p:cNvPr id="2" name="TextBox 1"/>
          <p:cNvSpPr txBox="1"/>
          <p:nvPr/>
        </p:nvSpPr>
        <p:spPr>
          <a:xfrm>
            <a:off x="3441042" y="1828434"/>
            <a:ext cx="1614858" cy="369332"/>
          </a:xfrm>
          <a:prstGeom prst="rect">
            <a:avLst/>
          </a:prstGeom>
          <a:noFill/>
        </p:spPr>
        <p:txBody>
          <a:bodyPr wrap="none" rtlCol="0">
            <a:spAutoFit/>
          </a:bodyPr>
          <a:lstStyle/>
          <a:p>
            <a:r>
              <a:rPr lang="en-US" dirty="0" smtClean="0"/>
              <a:t>February 14th</a:t>
            </a:r>
            <a:endParaRPr lang="en-US" dirty="0"/>
          </a:p>
        </p:txBody>
      </p:sp>
    </p:spTree>
    <p:extLst>
      <p:ext uri="{BB962C8B-B14F-4D97-AF65-F5344CB8AC3E}">
        <p14:creationId xmlns:p14="http://schemas.microsoft.com/office/powerpoint/2010/main" val="3791081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81600"/>
            <a:ext cx="8229600" cy="831411"/>
          </a:xfrm>
        </p:spPr>
        <p:txBody>
          <a:bodyPr/>
          <a:lstStyle/>
          <a:p>
            <a:r>
              <a:rPr lang="en-US" sz="3800" dirty="0" smtClean="0"/>
              <a:t>Temporal SSM Results</a:t>
            </a:r>
            <a:r>
              <a:rPr lang="en-US" sz="3800" dirty="0" smtClean="0"/>
              <a:t> </a:t>
            </a:r>
            <a:br>
              <a:rPr lang="en-US" sz="3800" dirty="0" smtClean="0"/>
            </a:br>
            <a:endParaRPr lang="en-US" sz="3800" dirty="0"/>
          </a:p>
        </p:txBody>
      </p:sp>
      <p:grpSp>
        <p:nvGrpSpPr>
          <p:cNvPr id="79" name="Group 78"/>
          <p:cNvGrpSpPr/>
          <p:nvPr/>
        </p:nvGrpSpPr>
        <p:grpSpPr>
          <a:xfrm>
            <a:off x="0" y="2183128"/>
            <a:ext cx="9144000" cy="1571062"/>
            <a:chOff x="0" y="3053465"/>
            <a:chExt cx="9144000" cy="1571062"/>
          </a:xfrm>
        </p:grpSpPr>
        <p:pic>
          <p:nvPicPr>
            <p:cNvPr id="70" name="Picture 69"/>
            <p:cNvPicPr>
              <a:picLocks noChangeAspect="1"/>
            </p:cNvPicPr>
            <p:nvPr/>
          </p:nvPicPr>
          <p:blipFill>
            <a:blip r:embed="rId2"/>
            <a:stretch>
              <a:fillRect/>
            </a:stretch>
          </p:blipFill>
          <p:spPr>
            <a:xfrm>
              <a:off x="0" y="3053465"/>
              <a:ext cx="9144000" cy="1294063"/>
            </a:xfrm>
            <a:prstGeom prst="rect">
              <a:avLst/>
            </a:prstGeom>
          </p:spPr>
        </p:pic>
        <p:sp>
          <p:nvSpPr>
            <p:cNvPr id="71" name="Rectangle 70"/>
            <p:cNvSpPr/>
            <p:nvPr/>
          </p:nvSpPr>
          <p:spPr>
            <a:xfrm>
              <a:off x="2075310" y="4347528"/>
              <a:ext cx="4826962" cy="276999"/>
            </a:xfrm>
            <a:prstGeom prst="rect">
              <a:avLst/>
            </a:prstGeom>
          </p:spPr>
          <p:txBody>
            <a:bodyPr wrap="none">
              <a:spAutoFit/>
            </a:bodyPr>
            <a:lstStyle/>
            <a:p>
              <a:r>
                <a:rPr lang="en-US" baseline="30000" dirty="0"/>
                <a:t> </a:t>
              </a:r>
              <a:r>
                <a:rPr lang="en-US" baseline="30000" dirty="0" smtClean="0"/>
                <a:t>*Prediction Errors. The smaller the number the better the prediction.</a:t>
              </a:r>
              <a:endParaRPr lang="en-US" dirty="0"/>
            </a:p>
          </p:txBody>
        </p:sp>
        <p:sp>
          <p:nvSpPr>
            <p:cNvPr id="72" name="Rounded Rectangle 71"/>
            <p:cNvSpPr/>
            <p:nvPr/>
          </p:nvSpPr>
          <p:spPr>
            <a:xfrm>
              <a:off x="8201535" y="3708628"/>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ounded Rectangle 72"/>
            <p:cNvSpPr/>
            <p:nvPr/>
          </p:nvSpPr>
          <p:spPr>
            <a:xfrm>
              <a:off x="8201535" y="3863236"/>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ounded Rectangle 73"/>
            <p:cNvSpPr/>
            <p:nvPr/>
          </p:nvSpPr>
          <p:spPr>
            <a:xfrm>
              <a:off x="7209984" y="3884558"/>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6218432" y="3884558"/>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ounded Rectangle 75"/>
            <p:cNvSpPr/>
            <p:nvPr/>
          </p:nvSpPr>
          <p:spPr>
            <a:xfrm>
              <a:off x="4494695" y="3851138"/>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ounded Rectangle 76"/>
            <p:cNvSpPr/>
            <p:nvPr/>
          </p:nvSpPr>
          <p:spPr>
            <a:xfrm>
              <a:off x="4494695" y="4039166"/>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 name="Rectangle 77"/>
          <p:cNvSpPr/>
          <p:nvPr/>
        </p:nvSpPr>
        <p:spPr>
          <a:xfrm>
            <a:off x="1504422" y="4479744"/>
            <a:ext cx="5980545" cy="369332"/>
          </a:xfrm>
          <a:prstGeom prst="rect">
            <a:avLst/>
          </a:prstGeom>
        </p:spPr>
        <p:txBody>
          <a:bodyPr wrap="square">
            <a:spAutoFit/>
          </a:bodyPr>
          <a:lstStyle/>
          <a:p>
            <a:pPr algn="ctr"/>
            <a:r>
              <a:rPr lang="en-US" dirty="0"/>
              <a:t>Temporal Models Outperform Static Models</a:t>
            </a:r>
          </a:p>
        </p:txBody>
      </p:sp>
    </p:spTree>
    <p:extLst>
      <p:ext uri="{BB962C8B-B14F-4D97-AF65-F5344CB8AC3E}">
        <p14:creationId xmlns:p14="http://schemas.microsoft.com/office/powerpoint/2010/main" val="24745513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681269" y="1104713"/>
            <a:ext cx="7468819" cy="1362833"/>
            <a:chOff x="681269" y="1892205"/>
            <a:chExt cx="7468819" cy="1362833"/>
          </a:xfrm>
        </p:grpSpPr>
        <p:pic>
          <p:nvPicPr>
            <p:cNvPr id="5" name="Picture 4"/>
            <p:cNvPicPr>
              <a:picLocks noChangeAspect="1"/>
            </p:cNvPicPr>
            <p:nvPr/>
          </p:nvPicPr>
          <p:blipFill rotWithShape="1">
            <a:blip r:embed="rId2"/>
            <a:srcRect r="16331"/>
            <a:stretch/>
          </p:blipFill>
          <p:spPr>
            <a:xfrm>
              <a:off x="681269" y="1892205"/>
              <a:ext cx="7468819" cy="1362833"/>
            </a:xfrm>
            <a:prstGeom prst="rect">
              <a:avLst/>
            </a:prstGeom>
          </p:spPr>
        </p:pic>
        <p:sp>
          <p:nvSpPr>
            <p:cNvPr id="8" name="Rounded Rectangle 7"/>
            <p:cNvSpPr/>
            <p:nvPr/>
          </p:nvSpPr>
          <p:spPr>
            <a:xfrm>
              <a:off x="7509565" y="2506870"/>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086086" y="2661478"/>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4848086" y="2661478"/>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1954695" y="2816086"/>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086086" y="2959651"/>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1954695" y="2970694"/>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736110" y="2779102"/>
            <a:ext cx="7413978" cy="1370293"/>
            <a:chOff x="736110" y="3566594"/>
            <a:chExt cx="7413978" cy="1370293"/>
          </a:xfrm>
        </p:grpSpPr>
        <p:pic>
          <p:nvPicPr>
            <p:cNvPr id="6" name="Picture 5"/>
            <p:cNvPicPr>
              <a:picLocks noChangeAspect="1"/>
            </p:cNvPicPr>
            <p:nvPr/>
          </p:nvPicPr>
          <p:blipFill rotWithShape="1">
            <a:blip r:embed="rId3"/>
            <a:srcRect r="14571"/>
            <a:stretch/>
          </p:blipFill>
          <p:spPr>
            <a:xfrm>
              <a:off x="736110" y="3566594"/>
              <a:ext cx="7413978" cy="1370293"/>
            </a:xfrm>
            <a:prstGeom prst="rect">
              <a:avLst/>
            </a:prstGeom>
          </p:spPr>
        </p:pic>
        <p:sp>
          <p:nvSpPr>
            <p:cNvPr id="14" name="Rounded Rectangle 13"/>
            <p:cNvSpPr/>
            <p:nvPr/>
          </p:nvSpPr>
          <p:spPr>
            <a:xfrm>
              <a:off x="4848086" y="4379286"/>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4086086" y="4379286"/>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3357217" y="4379286"/>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2904439" y="4379286"/>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4086086" y="4224678"/>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5610086" y="4224678"/>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6526695" y="4246764"/>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7487479" y="4235721"/>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3357217" y="4533894"/>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904439" y="4533894"/>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5643215" y="4688502"/>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6570867" y="4688502"/>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7465390" y="4688502"/>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681269" y="4505555"/>
            <a:ext cx="7516191" cy="1394599"/>
            <a:chOff x="681269" y="4846164"/>
            <a:chExt cx="7516191" cy="1394599"/>
          </a:xfrm>
        </p:grpSpPr>
        <p:pic>
          <p:nvPicPr>
            <p:cNvPr id="7" name="Picture 6"/>
            <p:cNvPicPr>
              <a:picLocks noChangeAspect="1"/>
            </p:cNvPicPr>
            <p:nvPr/>
          </p:nvPicPr>
          <p:blipFill rotWithShape="1">
            <a:blip r:embed="rId4"/>
            <a:srcRect r="15821"/>
            <a:stretch/>
          </p:blipFill>
          <p:spPr>
            <a:xfrm>
              <a:off x="681269" y="4846164"/>
              <a:ext cx="7516191" cy="1394599"/>
            </a:xfrm>
            <a:prstGeom prst="rect">
              <a:avLst/>
            </a:prstGeom>
          </p:spPr>
        </p:pic>
        <p:sp>
          <p:nvSpPr>
            <p:cNvPr id="29" name="Rounded Rectangle 28"/>
            <p:cNvSpPr/>
            <p:nvPr/>
          </p:nvSpPr>
          <p:spPr>
            <a:xfrm>
              <a:off x="4150138" y="5453271"/>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7509565" y="5607879"/>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1954695" y="5917096"/>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1954695" y="5762487"/>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p:cNvSpPr txBox="1"/>
          <p:nvPr/>
        </p:nvSpPr>
        <p:spPr>
          <a:xfrm>
            <a:off x="192157" y="897961"/>
            <a:ext cx="1947806" cy="369332"/>
          </a:xfrm>
          <a:prstGeom prst="rect">
            <a:avLst/>
          </a:prstGeom>
          <a:noFill/>
        </p:spPr>
        <p:txBody>
          <a:bodyPr wrap="none" rtlCol="0">
            <a:spAutoFit/>
          </a:bodyPr>
          <a:lstStyle/>
          <a:p>
            <a:r>
              <a:rPr lang="en-US" dirty="0" smtClean="0"/>
              <a:t>Query Prediction</a:t>
            </a:r>
            <a:endParaRPr lang="en-US" dirty="0"/>
          </a:p>
        </p:txBody>
      </p:sp>
      <p:sp>
        <p:nvSpPr>
          <p:cNvPr id="35" name="TextBox 34"/>
          <p:cNvSpPr txBox="1"/>
          <p:nvPr/>
        </p:nvSpPr>
        <p:spPr>
          <a:xfrm>
            <a:off x="167598" y="2610444"/>
            <a:ext cx="1763185" cy="369332"/>
          </a:xfrm>
          <a:prstGeom prst="rect">
            <a:avLst/>
          </a:prstGeom>
          <a:noFill/>
        </p:spPr>
        <p:txBody>
          <a:bodyPr wrap="none" rtlCol="0">
            <a:spAutoFit/>
          </a:bodyPr>
          <a:lstStyle/>
          <a:p>
            <a:r>
              <a:rPr lang="en-US" dirty="0" smtClean="0"/>
              <a:t>URL Prediction</a:t>
            </a:r>
            <a:endParaRPr lang="en-US" dirty="0"/>
          </a:p>
        </p:txBody>
      </p:sp>
      <p:sp>
        <p:nvSpPr>
          <p:cNvPr id="36" name="TextBox 35"/>
          <p:cNvSpPr txBox="1"/>
          <p:nvPr/>
        </p:nvSpPr>
        <p:spPr>
          <a:xfrm>
            <a:off x="167598" y="4285208"/>
            <a:ext cx="2490849" cy="369332"/>
          </a:xfrm>
          <a:prstGeom prst="rect">
            <a:avLst/>
          </a:prstGeom>
          <a:noFill/>
        </p:spPr>
        <p:txBody>
          <a:bodyPr wrap="none" rtlCol="0">
            <a:spAutoFit/>
          </a:bodyPr>
          <a:lstStyle/>
          <a:p>
            <a:r>
              <a:rPr lang="en-US" dirty="0" smtClean="0"/>
              <a:t>Query-URL Prediction</a:t>
            </a:r>
            <a:endParaRPr lang="en-US" dirty="0"/>
          </a:p>
        </p:txBody>
      </p:sp>
      <p:sp>
        <p:nvSpPr>
          <p:cNvPr id="2" name="Rectangle 1"/>
          <p:cNvSpPr/>
          <p:nvPr/>
        </p:nvSpPr>
        <p:spPr>
          <a:xfrm>
            <a:off x="1368784" y="6096419"/>
            <a:ext cx="6400800" cy="369332"/>
          </a:xfrm>
          <a:prstGeom prst="rect">
            <a:avLst/>
          </a:prstGeom>
        </p:spPr>
        <p:txBody>
          <a:bodyPr wrap="square">
            <a:spAutoFit/>
          </a:bodyPr>
          <a:lstStyle/>
          <a:p>
            <a:pPr algn="ctr"/>
            <a:r>
              <a:rPr lang="en-US" dirty="0"/>
              <a:t>Best Temporal Model Depends on Query Type</a:t>
            </a:r>
          </a:p>
        </p:txBody>
      </p:sp>
      <p:sp>
        <p:nvSpPr>
          <p:cNvPr id="37" name="Title 1"/>
          <p:cNvSpPr>
            <a:spLocks noGrp="1"/>
          </p:cNvSpPr>
          <p:nvPr>
            <p:ph type="title"/>
          </p:nvPr>
        </p:nvSpPr>
        <p:spPr>
          <a:xfrm>
            <a:off x="457200" y="781600"/>
            <a:ext cx="8229600" cy="831411"/>
          </a:xfrm>
        </p:spPr>
        <p:txBody>
          <a:bodyPr/>
          <a:lstStyle/>
          <a:p>
            <a:r>
              <a:rPr lang="en-US" sz="3800" dirty="0" smtClean="0"/>
              <a:t>Temporal SSM Results</a:t>
            </a:r>
            <a:r>
              <a:rPr lang="en-US" sz="3800" dirty="0" smtClean="0"/>
              <a:t> </a:t>
            </a:r>
            <a:br>
              <a:rPr lang="en-US" sz="3800" dirty="0" smtClean="0"/>
            </a:br>
            <a:endParaRPr lang="en-US" sz="3800" dirty="0"/>
          </a:p>
        </p:txBody>
      </p:sp>
    </p:spTree>
    <p:extLst>
      <p:ext uri="{BB962C8B-B14F-4D97-AF65-F5344CB8AC3E}">
        <p14:creationId xmlns:p14="http://schemas.microsoft.com/office/powerpoint/2010/main" val="20724538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171404" y="4782623"/>
            <a:ext cx="8928833" cy="1394599"/>
          </a:xfrm>
          <a:prstGeom prst="rect">
            <a:avLst/>
          </a:prstGeom>
        </p:spPr>
      </p:pic>
      <p:pic>
        <p:nvPicPr>
          <p:cNvPr id="42" name="Picture 41"/>
          <p:cNvPicPr>
            <a:picLocks noChangeAspect="1"/>
          </p:cNvPicPr>
          <p:nvPr/>
        </p:nvPicPr>
        <p:blipFill>
          <a:blip r:embed="rId3"/>
          <a:stretch>
            <a:fillRect/>
          </a:stretch>
        </p:blipFill>
        <p:spPr>
          <a:xfrm>
            <a:off x="297761" y="3011877"/>
            <a:ext cx="8678522" cy="1370293"/>
          </a:xfrm>
          <a:prstGeom prst="rect">
            <a:avLst/>
          </a:prstGeom>
        </p:spPr>
      </p:pic>
      <p:sp>
        <p:nvSpPr>
          <p:cNvPr id="33" name="TextBox 32"/>
          <p:cNvSpPr txBox="1"/>
          <p:nvPr/>
        </p:nvSpPr>
        <p:spPr>
          <a:xfrm>
            <a:off x="273950" y="1039729"/>
            <a:ext cx="1947806" cy="369332"/>
          </a:xfrm>
          <a:prstGeom prst="rect">
            <a:avLst/>
          </a:prstGeom>
          <a:noFill/>
        </p:spPr>
        <p:txBody>
          <a:bodyPr wrap="none" rtlCol="0">
            <a:spAutoFit/>
          </a:bodyPr>
          <a:lstStyle/>
          <a:p>
            <a:r>
              <a:rPr lang="en-US" dirty="0" smtClean="0"/>
              <a:t>Query Prediction</a:t>
            </a:r>
            <a:endParaRPr lang="en-US" dirty="0"/>
          </a:p>
        </p:txBody>
      </p:sp>
      <p:sp>
        <p:nvSpPr>
          <p:cNvPr id="35" name="TextBox 34"/>
          <p:cNvSpPr txBox="1"/>
          <p:nvPr/>
        </p:nvSpPr>
        <p:spPr>
          <a:xfrm>
            <a:off x="249391" y="2798392"/>
            <a:ext cx="1763185" cy="369332"/>
          </a:xfrm>
          <a:prstGeom prst="rect">
            <a:avLst/>
          </a:prstGeom>
          <a:noFill/>
        </p:spPr>
        <p:txBody>
          <a:bodyPr wrap="none" rtlCol="0">
            <a:spAutoFit/>
          </a:bodyPr>
          <a:lstStyle/>
          <a:p>
            <a:r>
              <a:rPr lang="en-US" dirty="0" smtClean="0"/>
              <a:t>URL Prediction</a:t>
            </a:r>
            <a:endParaRPr lang="en-US" dirty="0"/>
          </a:p>
        </p:txBody>
      </p:sp>
      <p:sp>
        <p:nvSpPr>
          <p:cNvPr id="36" name="TextBox 35"/>
          <p:cNvSpPr txBox="1"/>
          <p:nvPr/>
        </p:nvSpPr>
        <p:spPr>
          <a:xfrm>
            <a:off x="249391" y="4473156"/>
            <a:ext cx="2490849" cy="369332"/>
          </a:xfrm>
          <a:prstGeom prst="rect">
            <a:avLst/>
          </a:prstGeom>
          <a:noFill/>
        </p:spPr>
        <p:txBody>
          <a:bodyPr wrap="none" rtlCol="0">
            <a:spAutoFit/>
          </a:bodyPr>
          <a:lstStyle/>
          <a:p>
            <a:r>
              <a:rPr lang="en-US" dirty="0" smtClean="0"/>
              <a:t>Query-URL Prediction</a:t>
            </a:r>
            <a:endParaRPr lang="en-US" dirty="0"/>
          </a:p>
        </p:txBody>
      </p:sp>
      <p:pic>
        <p:nvPicPr>
          <p:cNvPr id="37" name="Picture 36"/>
          <p:cNvPicPr>
            <a:picLocks noChangeAspect="1"/>
          </p:cNvPicPr>
          <p:nvPr/>
        </p:nvPicPr>
        <p:blipFill>
          <a:blip r:embed="rId4"/>
          <a:stretch>
            <a:fillRect/>
          </a:stretch>
        </p:blipFill>
        <p:spPr>
          <a:xfrm>
            <a:off x="253197" y="1292661"/>
            <a:ext cx="8926558" cy="1362833"/>
          </a:xfrm>
          <a:prstGeom prst="rect">
            <a:avLst/>
          </a:prstGeom>
        </p:spPr>
      </p:pic>
      <p:sp>
        <p:nvSpPr>
          <p:cNvPr id="44" name="Rounded Rectangle 43"/>
          <p:cNvSpPr/>
          <p:nvPr/>
        </p:nvSpPr>
        <p:spPr>
          <a:xfrm>
            <a:off x="7806460" y="1907326"/>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a:off x="7806460" y="2096366"/>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7806460" y="2216542"/>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46"/>
          <p:cNvSpPr/>
          <p:nvPr/>
        </p:nvSpPr>
        <p:spPr>
          <a:xfrm>
            <a:off x="7806460" y="2371150"/>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47"/>
          <p:cNvSpPr/>
          <p:nvPr/>
        </p:nvSpPr>
        <p:spPr>
          <a:xfrm>
            <a:off x="7806460" y="3831390"/>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7806460" y="3985998"/>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p:nvPr/>
        </p:nvSpPr>
        <p:spPr>
          <a:xfrm>
            <a:off x="7795605" y="5383735"/>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7795605" y="5665980"/>
            <a:ext cx="353391" cy="154608"/>
          </a:xfrm>
          <a:prstGeom prst="roundRect">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2433473" y="6362426"/>
            <a:ext cx="4440639" cy="369332"/>
          </a:xfrm>
          <a:prstGeom prst="rect">
            <a:avLst/>
          </a:prstGeom>
        </p:spPr>
        <p:txBody>
          <a:bodyPr wrap="none">
            <a:spAutoFit/>
          </a:bodyPr>
          <a:lstStyle/>
          <a:p>
            <a:r>
              <a:rPr lang="en-US" dirty="0"/>
              <a:t>DML Outperforms Best Temporal Models</a:t>
            </a:r>
          </a:p>
        </p:txBody>
      </p:sp>
      <p:sp>
        <p:nvSpPr>
          <p:cNvPr id="53" name="Title 1"/>
          <p:cNvSpPr>
            <a:spLocks noGrp="1"/>
          </p:cNvSpPr>
          <p:nvPr>
            <p:ph type="title"/>
          </p:nvPr>
        </p:nvSpPr>
        <p:spPr>
          <a:xfrm>
            <a:off x="457200" y="781600"/>
            <a:ext cx="8229600" cy="831411"/>
          </a:xfrm>
        </p:spPr>
        <p:txBody>
          <a:bodyPr/>
          <a:lstStyle/>
          <a:p>
            <a:r>
              <a:rPr lang="en-US" sz="3800" dirty="0" smtClean="0"/>
              <a:t>DML Results</a:t>
            </a:r>
            <a:r>
              <a:rPr lang="en-US" sz="3800" dirty="0" smtClean="0"/>
              <a:t> </a:t>
            </a:r>
            <a:br>
              <a:rPr lang="en-US" sz="3800" dirty="0" smtClean="0"/>
            </a:br>
            <a:endParaRPr lang="en-US" sz="3800" dirty="0"/>
          </a:p>
        </p:txBody>
      </p:sp>
    </p:spTree>
    <p:extLst>
      <p:ext uri="{BB962C8B-B14F-4D97-AF65-F5344CB8AC3E}">
        <p14:creationId xmlns:p14="http://schemas.microsoft.com/office/powerpoint/2010/main" val="30330733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5878"/>
          </a:xfrm>
        </p:spPr>
        <p:txBody>
          <a:bodyPr/>
          <a:lstStyle/>
          <a:p>
            <a:r>
              <a:rPr lang="en-US" dirty="0" smtClean="0"/>
              <a:t>Summary</a:t>
            </a:r>
            <a:endParaRPr lang="en-US" dirty="0"/>
          </a:p>
        </p:txBody>
      </p:sp>
      <p:sp>
        <p:nvSpPr>
          <p:cNvPr id="3" name="Content Placeholder 2"/>
          <p:cNvSpPr>
            <a:spLocks noGrp="1"/>
          </p:cNvSpPr>
          <p:nvPr>
            <p:ph idx="1"/>
          </p:nvPr>
        </p:nvSpPr>
        <p:spPr>
          <a:xfrm>
            <a:off x="457200" y="1252808"/>
            <a:ext cx="8229600" cy="5141117"/>
          </a:xfrm>
        </p:spPr>
        <p:txBody>
          <a:bodyPr>
            <a:normAutofit/>
          </a:bodyPr>
          <a:lstStyle/>
          <a:p>
            <a:r>
              <a:rPr lang="en-US" dirty="0" smtClean="0"/>
              <a:t>Temporal models outperform static models in general</a:t>
            </a:r>
          </a:p>
          <a:p>
            <a:r>
              <a:rPr lang="en-US" dirty="0" smtClean="0"/>
              <a:t>Temporal models performance varies for different query types</a:t>
            </a:r>
          </a:p>
          <a:p>
            <a:r>
              <a:rPr lang="en-US" dirty="0" smtClean="0"/>
              <a:t>Smoothing surprises boosts performance (when behavior is rife with disturbances)</a:t>
            </a:r>
          </a:p>
          <a:p>
            <a:r>
              <a:rPr lang="en-US" dirty="0" smtClean="0"/>
              <a:t>Dynamic and Alternating queries benefit from trend modeling</a:t>
            </a:r>
            <a:endParaRPr lang="en-US" dirty="0"/>
          </a:p>
          <a:p>
            <a:r>
              <a:rPr lang="en-US" dirty="0" smtClean="0"/>
              <a:t>DML model selection paves the way to incorporate several temporal models with high accuracy</a:t>
            </a:r>
          </a:p>
          <a:p>
            <a:r>
              <a:rPr lang="en-US" dirty="0" smtClean="0"/>
              <a:t>Many applications: time-aware ranking, time-aware query suggestion…</a:t>
            </a:r>
            <a:endParaRPr lang="en-US" dirty="0"/>
          </a:p>
        </p:txBody>
      </p:sp>
    </p:spTree>
    <p:extLst>
      <p:ext uri="{BB962C8B-B14F-4D97-AF65-F5344CB8AC3E}">
        <p14:creationId xmlns:p14="http://schemas.microsoft.com/office/powerpoint/2010/main" val="3771431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844824"/>
            <a:ext cx="8064896" cy="4536504"/>
          </a:xfrm>
        </p:spPr>
        <p:txBody>
          <a:bodyPr>
            <a:normAutofit/>
          </a:bodyPr>
          <a:lstStyle/>
          <a:p>
            <a:r>
              <a:rPr lang="en-US" dirty="0" smtClean="0"/>
              <a:t>Full set of features used for the DML</a:t>
            </a:r>
            <a:r>
              <a:rPr lang="en-US" sz="1800" dirty="0" smtClean="0"/>
              <a:t> </a:t>
            </a:r>
            <a:r>
              <a:rPr lang="en-US" dirty="0">
                <a:hlinkClick r:id="rId3"/>
              </a:rPr>
              <a:t>www.technion.ac.il/~kirar/Datasets.html</a:t>
            </a:r>
            <a:endParaRPr lang="en-US" dirty="0"/>
          </a:p>
          <a:p>
            <a:pPr marL="68580" indent="0">
              <a:buNone/>
            </a:pPr>
            <a:endParaRPr lang="en-US" dirty="0" smtClean="0"/>
          </a:p>
          <a:p>
            <a:r>
              <a:rPr lang="en-US" dirty="0" smtClean="0"/>
              <a:t>Questions, email Kira</a:t>
            </a:r>
            <a:r>
              <a:rPr lang="en-US" dirty="0" smtClean="0"/>
              <a:t/>
            </a:r>
            <a:br>
              <a:rPr lang="en-US" dirty="0" smtClean="0"/>
            </a:br>
            <a:r>
              <a:rPr lang="en-US" dirty="0" smtClean="0">
                <a:solidFill>
                  <a:schemeClr val="accent6">
                    <a:lumMod val="75000"/>
                  </a:schemeClr>
                </a:solidFill>
                <a:hlinkClick r:id="rId4"/>
              </a:rPr>
              <a:t>kirar</a:t>
            </a:r>
            <a:r>
              <a:rPr lang="en-US" dirty="0" smtClean="0">
                <a:solidFill>
                  <a:schemeClr val="accent6">
                    <a:lumMod val="75000"/>
                  </a:schemeClr>
                </a:solidFill>
                <a:hlinkClick r:id="rId4"/>
              </a:rPr>
              <a:t>@cs.technion.ac.il</a:t>
            </a:r>
            <a:endParaRPr lang="en-US" dirty="0" smtClean="0">
              <a:solidFill>
                <a:schemeClr val="accent6">
                  <a:lumMod val="75000"/>
                </a:schemeClr>
              </a:solidFill>
            </a:endParaRPr>
          </a:p>
          <a:p>
            <a:pPr marL="68580" indent="0">
              <a:buNone/>
            </a:pPr>
            <a:endParaRPr lang="en-US" dirty="0">
              <a:solidFill>
                <a:schemeClr val="accent6">
                  <a:lumMod val="75000"/>
                </a:schemeClr>
              </a:solidFill>
            </a:endParaRPr>
          </a:p>
        </p:txBody>
      </p:sp>
      <p:sp>
        <p:nvSpPr>
          <p:cNvPr id="5" name="TextBox 4"/>
          <p:cNvSpPr txBox="1"/>
          <p:nvPr/>
        </p:nvSpPr>
        <p:spPr>
          <a:xfrm>
            <a:off x="4800600" y="87868"/>
            <a:ext cx="1447832" cy="369332"/>
          </a:xfrm>
          <a:prstGeom prst="rect">
            <a:avLst/>
          </a:prstGeom>
          <a:noFill/>
        </p:spPr>
        <p:txBody>
          <a:bodyPr wrap="none" rtlCol="0">
            <a:spAutoFit/>
          </a:bodyPr>
          <a:lstStyle/>
          <a:p>
            <a:r>
              <a:rPr lang="en-US" dirty="0">
                <a:solidFill>
                  <a:schemeClr val="bg1"/>
                </a:solidFill>
              </a:rPr>
              <a:t>References</a:t>
            </a:r>
          </a:p>
        </p:txBody>
      </p:sp>
      <p:sp>
        <p:nvSpPr>
          <p:cNvPr id="9" name="Title 1"/>
          <p:cNvSpPr>
            <a:spLocks noGrp="1"/>
          </p:cNvSpPr>
          <p:nvPr>
            <p:ph type="title"/>
          </p:nvPr>
        </p:nvSpPr>
        <p:spPr>
          <a:xfrm>
            <a:off x="457200" y="41494"/>
            <a:ext cx="8229600" cy="831411"/>
          </a:xfrm>
        </p:spPr>
        <p:txBody>
          <a:bodyPr/>
          <a:lstStyle/>
          <a:p>
            <a:pPr marL="68580" indent="0"/>
            <a:r>
              <a:rPr lang="en-US" dirty="0">
                <a:solidFill>
                  <a:schemeClr val="accent6">
                    <a:lumMod val="75000"/>
                  </a:schemeClr>
                </a:solidFill>
              </a:rPr>
              <a:t>Thank you!</a:t>
            </a:r>
            <a:endParaRPr lang="en-US" dirty="0">
              <a:solidFill>
                <a:schemeClr val="accent6">
                  <a:lumMod val="75000"/>
                </a:schemeClr>
              </a:solidFill>
            </a:endParaRPr>
          </a:p>
        </p:txBody>
      </p:sp>
    </p:spTree>
    <p:extLst>
      <p:ext uri="{BB962C8B-B14F-4D97-AF65-F5344CB8AC3E}">
        <p14:creationId xmlns:p14="http://schemas.microsoft.com/office/powerpoint/2010/main" val="20934445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905967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Seasonality Detection Results</a:t>
            </a:r>
            <a:endParaRPr lang="en-US" dirty="0"/>
          </a:p>
        </p:txBody>
      </p:sp>
      <p:pic>
        <p:nvPicPr>
          <p:cNvPr id="4" name="Picture 3"/>
          <p:cNvPicPr>
            <a:picLocks noChangeAspect="1"/>
          </p:cNvPicPr>
          <p:nvPr/>
        </p:nvPicPr>
        <p:blipFill>
          <a:blip r:embed="rId2"/>
          <a:stretch>
            <a:fillRect/>
          </a:stretch>
        </p:blipFill>
        <p:spPr>
          <a:xfrm>
            <a:off x="1312309" y="2106144"/>
            <a:ext cx="6310726" cy="3679869"/>
          </a:xfrm>
          <a:prstGeom prst="rect">
            <a:avLst/>
          </a:prstGeom>
        </p:spPr>
      </p:pic>
    </p:spTree>
    <p:extLst>
      <p:ext uri="{BB962C8B-B14F-4D97-AF65-F5344CB8AC3E}">
        <p14:creationId xmlns:p14="http://schemas.microsoft.com/office/powerpoint/2010/main" val="30684223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Surprise Detection Results</a:t>
            </a:r>
            <a:endParaRPr lang="en-US" dirty="0"/>
          </a:p>
        </p:txBody>
      </p:sp>
      <p:pic>
        <p:nvPicPr>
          <p:cNvPr id="4" name="Picture 3"/>
          <p:cNvPicPr>
            <a:picLocks noChangeAspect="1"/>
          </p:cNvPicPr>
          <p:nvPr/>
        </p:nvPicPr>
        <p:blipFill>
          <a:blip r:embed="rId2"/>
          <a:stretch>
            <a:fillRect/>
          </a:stretch>
        </p:blipFill>
        <p:spPr>
          <a:xfrm>
            <a:off x="825676" y="2959099"/>
            <a:ext cx="7255107" cy="1404835"/>
          </a:xfrm>
          <a:prstGeom prst="rect">
            <a:avLst/>
          </a:prstGeom>
        </p:spPr>
      </p:pic>
    </p:spTree>
    <p:extLst>
      <p:ext uri="{BB962C8B-B14F-4D97-AF65-F5344CB8AC3E}">
        <p14:creationId xmlns:p14="http://schemas.microsoft.com/office/powerpoint/2010/main" val="3443452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850" r="2850"/>
          <a:stretch>
            <a:fillRect/>
          </a:stretch>
        </p:blipFill>
        <p:spPr>
          <a:xfrm>
            <a:off x="1124208" y="1819473"/>
            <a:ext cx="7345927" cy="4039977"/>
          </a:xfrm>
          <a:prstGeom prst="rect">
            <a:avLst/>
          </a:prstGeom>
          <a:ln>
            <a:noFill/>
          </a:ln>
          <a:effectLst>
            <a:outerShdw blurRad="292100" dist="139700" dir="2700000" algn="tl" rotWithShape="0">
              <a:srgbClr val="333333">
                <a:alpha val="65000"/>
              </a:srgbClr>
            </a:outerShdw>
          </a:effectLst>
        </p:spPr>
      </p:pic>
      <p:sp>
        <p:nvSpPr>
          <p:cNvPr id="5" name="Title 2"/>
          <p:cNvSpPr>
            <a:spLocks noGrp="1"/>
          </p:cNvSpPr>
          <p:nvPr>
            <p:ph type="title"/>
          </p:nvPr>
        </p:nvSpPr>
        <p:spPr>
          <a:xfrm>
            <a:off x="457200" y="639547"/>
            <a:ext cx="8229600" cy="950184"/>
          </a:xfrm>
        </p:spPr>
        <p:txBody>
          <a:bodyPr/>
          <a:lstStyle/>
          <a:p>
            <a:r>
              <a:rPr lang="en-US" dirty="0" smtClean="0"/>
              <a:t>Motivation</a:t>
            </a:r>
            <a:r>
              <a:rPr lang="en-US" dirty="0"/>
              <a:t/>
            </a:r>
            <a:br>
              <a:rPr lang="en-US" dirty="0"/>
            </a:br>
            <a:r>
              <a:rPr lang="en-US" sz="3400" dirty="0" smtClean="0"/>
              <a:t>Query</a:t>
            </a:r>
            <a:r>
              <a:rPr lang="en-US" sz="3400" dirty="0"/>
              <a:t> </a:t>
            </a:r>
            <a:r>
              <a:rPr lang="en-US" sz="3400" dirty="0" smtClean="0"/>
              <a:t>Intent </a:t>
            </a:r>
            <a:r>
              <a:rPr lang="en-US" sz="3400" dirty="0"/>
              <a:t>Changes over Time</a:t>
            </a:r>
            <a:r>
              <a:rPr lang="en-US" dirty="0"/>
              <a:t>	</a:t>
            </a:r>
          </a:p>
        </p:txBody>
      </p:sp>
    </p:spTree>
    <p:extLst>
      <p:ext uri="{BB962C8B-B14F-4D97-AF65-F5344CB8AC3E}">
        <p14:creationId xmlns:p14="http://schemas.microsoft.com/office/powerpoint/2010/main" val="36812904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621" y="0"/>
            <a:ext cx="10361182" cy="831131"/>
          </a:xfrm>
        </p:spPr>
        <p:txBody>
          <a:bodyPr/>
          <a:lstStyle/>
          <a:p>
            <a:r>
              <a:rPr lang="en-US" dirty="0" smtClean="0"/>
              <a:t>What If We Could </a:t>
            </a:r>
            <a:r>
              <a:rPr lang="en-US" dirty="0" smtClean="0"/>
              <a:t>Predict…</a:t>
            </a:r>
            <a:endParaRPr lang="en-US" dirty="0"/>
          </a:p>
        </p:txBody>
      </p:sp>
      <p:sp>
        <p:nvSpPr>
          <p:cNvPr id="3" name="Content Placeholder 2"/>
          <p:cNvSpPr>
            <a:spLocks noGrp="1"/>
          </p:cNvSpPr>
          <p:nvPr>
            <p:ph idx="1"/>
          </p:nvPr>
        </p:nvSpPr>
        <p:spPr/>
        <p:txBody>
          <a:bodyPr/>
          <a:lstStyle/>
          <a:p>
            <a:pPr marL="0" indent="0">
              <a:buNone/>
            </a:pPr>
            <a:r>
              <a:rPr lang="en-US" sz="3500" b="1" dirty="0" smtClean="0"/>
              <a:t>Query Click Behavior?</a:t>
            </a:r>
          </a:p>
          <a:p>
            <a:pPr marL="457200" lvl="1" indent="0">
              <a:buNone/>
            </a:pPr>
            <a:r>
              <a:rPr lang="en-US" sz="2400" dirty="0" smtClean="0"/>
              <a:t>Better Query Auto suggestion</a:t>
            </a:r>
          </a:p>
          <a:p>
            <a:endParaRPr lang="en-US" dirty="0" smtClean="0"/>
          </a:p>
          <a:p>
            <a:pPr marL="0" indent="0">
              <a:buNone/>
            </a:pPr>
            <a:r>
              <a:rPr lang="en-US" sz="3500" b="1" dirty="0" smtClean="0"/>
              <a:t>Query</a:t>
            </a:r>
            <a:r>
              <a:rPr lang="en-US" sz="3500" b="1" dirty="0" smtClean="0"/>
              <a:t>-URL Click Behavior?</a:t>
            </a:r>
          </a:p>
          <a:p>
            <a:pPr marL="457200" lvl="1" indent="0">
              <a:buNone/>
            </a:pPr>
            <a:r>
              <a:rPr lang="en-US" sz="2400" dirty="0" smtClean="0"/>
              <a:t>Better Ranking</a:t>
            </a:r>
          </a:p>
          <a:p>
            <a:endParaRPr lang="en-US" dirty="0" smtClean="0"/>
          </a:p>
          <a:p>
            <a:pPr marL="0" indent="0">
              <a:buNone/>
            </a:pPr>
            <a:r>
              <a:rPr lang="en-US" sz="3500" b="1" dirty="0" smtClean="0"/>
              <a:t>URL </a:t>
            </a:r>
            <a:r>
              <a:rPr lang="en-US" sz="3500" b="1" dirty="0" smtClean="0"/>
              <a:t>Click Behavior?</a:t>
            </a:r>
          </a:p>
          <a:p>
            <a:pPr marL="457200" lvl="1" indent="0">
              <a:buNone/>
            </a:pPr>
            <a:r>
              <a:rPr lang="en-US" sz="2400" dirty="0" smtClean="0"/>
              <a:t>Focused Crawling</a:t>
            </a:r>
            <a:endParaRPr lang="en-US" sz="2400" dirty="0"/>
          </a:p>
        </p:txBody>
      </p:sp>
    </p:spTree>
    <p:extLst>
      <p:ext uri="{BB962C8B-B14F-4D97-AF65-F5344CB8AC3E}">
        <p14:creationId xmlns:p14="http://schemas.microsoft.com/office/powerpoint/2010/main" val="21320014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3808"/>
          </a:xfrm>
        </p:spPr>
        <p:txBody>
          <a:bodyPr/>
          <a:lstStyle/>
          <a:p>
            <a:r>
              <a:rPr lang="en-US" dirty="0" smtClean="0"/>
              <a:t>Solution Outline</a:t>
            </a:r>
            <a:endParaRPr lang="en-US" dirty="0"/>
          </a:p>
        </p:txBody>
      </p:sp>
      <p:sp>
        <p:nvSpPr>
          <p:cNvPr id="3" name="Content Placeholder 2"/>
          <p:cNvSpPr>
            <a:spLocks noGrp="1"/>
          </p:cNvSpPr>
          <p:nvPr>
            <p:ph idx="1"/>
          </p:nvPr>
        </p:nvSpPr>
        <p:spPr>
          <a:xfrm>
            <a:off x="457200" y="1028082"/>
            <a:ext cx="8229600" cy="5471551"/>
          </a:xfrm>
        </p:spPr>
        <p:txBody>
          <a:bodyPr>
            <a:normAutofit/>
          </a:bodyPr>
          <a:lstStyle/>
          <a:p>
            <a:pPr marL="0" indent="0">
              <a:buNone/>
            </a:pPr>
            <a:r>
              <a:rPr lang="en-US" b="1" u="sng" dirty="0" smtClean="0"/>
              <a:t>Model</a:t>
            </a:r>
            <a:r>
              <a:rPr lang="en-US" dirty="0" smtClean="0"/>
              <a:t> </a:t>
            </a:r>
          </a:p>
          <a:p>
            <a:pPr marL="457200" lvl="1" indent="0">
              <a:buNone/>
            </a:pPr>
            <a:r>
              <a:rPr lang="en-US" dirty="0" smtClean="0"/>
              <a:t>M</a:t>
            </a:r>
            <a:r>
              <a:rPr lang="en-US" dirty="0" smtClean="0"/>
              <a:t>odel behavior as a </a:t>
            </a:r>
            <a:r>
              <a:rPr lang="en-US" b="1" dirty="0" smtClean="0"/>
              <a:t>time series</a:t>
            </a:r>
            <a:r>
              <a:rPr lang="en-US" dirty="0" smtClean="0"/>
              <a:t/>
            </a:r>
            <a:br>
              <a:rPr lang="en-US" dirty="0" smtClean="0"/>
            </a:br>
            <a:r>
              <a:rPr lang="en-US" dirty="0" smtClean="0"/>
              <a:t>Assume </a:t>
            </a:r>
            <a:r>
              <a:rPr lang="en-US" b="1" dirty="0" smtClean="0"/>
              <a:t>semi-linear </a:t>
            </a:r>
            <a:r>
              <a:rPr lang="en-US" b="1" dirty="0"/>
              <a:t>state </a:t>
            </a:r>
            <a:r>
              <a:rPr lang="en-US" b="1" dirty="0" smtClean="0"/>
              <a:t>space </a:t>
            </a:r>
            <a:r>
              <a:rPr lang="en-US" dirty="0" smtClean="0"/>
              <a:t>modeling</a:t>
            </a:r>
          </a:p>
          <a:p>
            <a:endParaRPr lang="en-US" dirty="0"/>
          </a:p>
          <a:p>
            <a:endParaRPr lang="en-US" dirty="0" smtClean="0"/>
          </a:p>
          <a:p>
            <a:endParaRPr lang="en-US" dirty="0"/>
          </a:p>
          <a:p>
            <a:endParaRPr lang="en-US" dirty="0" smtClean="0"/>
          </a:p>
          <a:p>
            <a:pPr marL="0" indent="0">
              <a:buNone/>
            </a:pPr>
            <a:endParaRPr lang="en-US" dirty="0"/>
          </a:p>
          <a:p>
            <a:endParaRPr lang="en-US" b="1" u="sng" dirty="0" smtClean="0"/>
          </a:p>
          <a:p>
            <a:pPr marL="0" indent="0">
              <a:buNone/>
            </a:pPr>
            <a:r>
              <a:rPr lang="en-US" b="1" u="sng" dirty="0" smtClean="0"/>
              <a:t>Learn Structure and Parameters</a:t>
            </a:r>
            <a:endParaRPr lang="en-US" dirty="0" smtClean="0"/>
          </a:p>
          <a:p>
            <a:endParaRPr lang="en-US" b="1" u="sng" dirty="0" smtClean="0"/>
          </a:p>
          <a:p>
            <a:pPr marL="0" indent="0">
              <a:buNone/>
            </a:pPr>
            <a:r>
              <a:rPr lang="en-US" b="1" u="sng" dirty="0" smtClean="0"/>
              <a:t>Predict Y</a:t>
            </a:r>
            <a:endParaRPr lang="en-US" dirty="0" smtClean="0"/>
          </a:p>
          <a:p>
            <a:pPr marL="457200" lvl="1" indent="0">
              <a:buNone/>
            </a:pPr>
            <a:endParaRPr lang="en-US" dirty="0" smtClean="0"/>
          </a:p>
          <a:p>
            <a:endParaRPr lang="en-US" dirty="0"/>
          </a:p>
          <a:p>
            <a:endParaRPr lang="en-US" dirty="0" smtClean="0"/>
          </a:p>
          <a:p>
            <a:endParaRPr lang="en-US" dirty="0"/>
          </a:p>
          <a:p>
            <a:endParaRPr lang="en-US" b="1" u="sng" dirty="0" smtClean="0"/>
          </a:p>
          <a:p>
            <a:endParaRPr lang="en-US" b="1" u="sng" dirty="0"/>
          </a:p>
          <a:p>
            <a:endParaRPr lang="en-US" b="1" u="sng" dirty="0" smtClean="0"/>
          </a:p>
          <a:p>
            <a:endParaRPr lang="en-US" b="1" u="sng" dirty="0" smtClean="0"/>
          </a:p>
        </p:txBody>
      </p:sp>
      <p:grpSp>
        <p:nvGrpSpPr>
          <p:cNvPr id="9" name="Group 8"/>
          <p:cNvGrpSpPr/>
          <p:nvPr/>
        </p:nvGrpSpPr>
        <p:grpSpPr>
          <a:xfrm>
            <a:off x="1918311" y="2278387"/>
            <a:ext cx="4989588" cy="1990008"/>
            <a:chOff x="1681354" y="1805499"/>
            <a:chExt cx="4989588" cy="199000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34844"/>
            <a:stretch/>
          </p:blipFill>
          <p:spPr>
            <a:xfrm>
              <a:off x="1966775" y="2082498"/>
              <a:ext cx="4631540" cy="1237788"/>
            </a:xfrm>
            <a:prstGeom prst="rect">
              <a:avLst/>
            </a:prstGeom>
          </p:spPr>
        </p:pic>
        <p:sp>
          <p:nvSpPr>
            <p:cNvPr id="5" name="TextBox 4"/>
            <p:cNvSpPr txBox="1"/>
            <p:nvPr/>
          </p:nvSpPr>
          <p:spPr>
            <a:xfrm>
              <a:off x="1681354" y="3333842"/>
              <a:ext cx="3108915" cy="461665"/>
            </a:xfrm>
            <a:prstGeom prst="rect">
              <a:avLst/>
            </a:prstGeom>
            <a:noFill/>
          </p:spPr>
          <p:txBody>
            <a:bodyPr wrap="square" rtlCol="0">
              <a:spAutoFit/>
            </a:bodyPr>
            <a:lstStyle/>
            <a:p>
              <a:r>
                <a:rPr lang="en-US" sz="1200" dirty="0" smtClean="0"/>
                <a:t>State vector a time t</a:t>
              </a:r>
            </a:p>
            <a:p>
              <a:r>
                <a:rPr lang="en-US" sz="1200" dirty="0" smtClean="0"/>
                <a:t>(</a:t>
              </a:r>
              <a:r>
                <a:rPr lang="en-US" sz="1200" dirty="0" err="1" smtClean="0"/>
                <a:t>inc.</a:t>
              </a:r>
              <a:r>
                <a:rPr lang="en-US" sz="1200" dirty="0" smtClean="0"/>
                <a:t> last point, trend, etc.) </a:t>
              </a:r>
              <a:endParaRPr lang="en-US" sz="1200" dirty="0"/>
            </a:p>
          </p:txBody>
        </p:sp>
        <p:sp>
          <p:nvSpPr>
            <p:cNvPr id="6" name="TextBox 5"/>
            <p:cNvSpPr txBox="1"/>
            <p:nvPr/>
          </p:nvSpPr>
          <p:spPr>
            <a:xfrm>
              <a:off x="5524474" y="1805499"/>
              <a:ext cx="1146468" cy="276999"/>
            </a:xfrm>
            <a:prstGeom prst="rect">
              <a:avLst/>
            </a:prstGeom>
            <a:noFill/>
          </p:spPr>
          <p:txBody>
            <a:bodyPr wrap="none" rtlCol="0">
              <a:spAutoFit/>
            </a:bodyPr>
            <a:lstStyle/>
            <a:p>
              <a:r>
                <a:rPr lang="en-US" sz="1200" dirty="0" smtClean="0"/>
                <a:t>Error at time t</a:t>
              </a:r>
              <a:endParaRPr lang="en-US" sz="1200" dirty="0"/>
            </a:p>
          </p:txBody>
        </p:sp>
        <p:sp>
          <p:nvSpPr>
            <p:cNvPr id="7" name="TextBox 6"/>
            <p:cNvSpPr txBox="1"/>
            <p:nvPr/>
          </p:nvSpPr>
          <p:spPr>
            <a:xfrm>
              <a:off x="2607249" y="1805499"/>
              <a:ext cx="1851789" cy="276999"/>
            </a:xfrm>
            <a:prstGeom prst="rect">
              <a:avLst/>
            </a:prstGeom>
            <a:noFill/>
          </p:spPr>
          <p:txBody>
            <a:bodyPr wrap="none" rtlCol="0">
              <a:spAutoFit/>
            </a:bodyPr>
            <a:lstStyle/>
            <a:p>
              <a:r>
                <a:rPr lang="en-US" sz="1200" dirty="0" smtClean="0"/>
                <a:t>The prediction for time t</a:t>
              </a:r>
              <a:endParaRPr lang="en-US" sz="1200" dirty="0"/>
            </a:p>
          </p:txBody>
        </p:sp>
      </p:grpSp>
      <p:cxnSp>
        <p:nvCxnSpPr>
          <p:cNvPr id="23" name="Straight Arrow Connector 22"/>
          <p:cNvCxnSpPr/>
          <p:nvPr/>
        </p:nvCxnSpPr>
        <p:spPr>
          <a:xfrm>
            <a:off x="6303629" y="2522257"/>
            <a:ext cx="0" cy="249656"/>
          </a:xfrm>
          <a:prstGeom prst="straightConnector1">
            <a:avLst/>
          </a:prstGeom>
          <a:ln w="3175" cmpd="sng">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3927073" y="2522257"/>
            <a:ext cx="0" cy="249656"/>
          </a:xfrm>
          <a:prstGeom prst="straightConnector1">
            <a:avLst/>
          </a:prstGeom>
          <a:ln w="3175" cmpd="sng">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2850843" y="3528508"/>
            <a:ext cx="0" cy="278222"/>
          </a:xfrm>
          <a:prstGeom prst="straightConnector1">
            <a:avLst/>
          </a:prstGeom>
          <a:ln w="3175" cmpd="sng">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810375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3808"/>
          </a:xfrm>
        </p:spPr>
        <p:txBody>
          <a:bodyPr/>
          <a:lstStyle/>
          <a:p>
            <a:r>
              <a:rPr lang="en-US" dirty="0" smtClean="0"/>
              <a:t>Solution Outline</a:t>
            </a:r>
            <a:endParaRPr lang="en-US" dirty="0"/>
          </a:p>
        </p:txBody>
      </p:sp>
      <p:sp>
        <p:nvSpPr>
          <p:cNvPr id="3" name="Content Placeholder 2"/>
          <p:cNvSpPr>
            <a:spLocks noGrp="1"/>
          </p:cNvSpPr>
          <p:nvPr>
            <p:ph idx="1"/>
          </p:nvPr>
        </p:nvSpPr>
        <p:spPr>
          <a:xfrm>
            <a:off x="457200" y="1028082"/>
            <a:ext cx="8229600" cy="5471551"/>
          </a:xfrm>
        </p:spPr>
        <p:txBody>
          <a:bodyPr>
            <a:normAutofit/>
          </a:bodyPr>
          <a:lstStyle/>
          <a:p>
            <a:pPr marL="0" indent="0">
              <a:buNone/>
            </a:pPr>
            <a:r>
              <a:rPr lang="en-US" b="1" u="sng" dirty="0" smtClean="0"/>
              <a:t>Model</a:t>
            </a:r>
            <a:r>
              <a:rPr lang="en-US" dirty="0" smtClean="0"/>
              <a:t> </a:t>
            </a:r>
          </a:p>
          <a:p>
            <a:pPr marL="457200" lvl="1" indent="0">
              <a:buNone/>
            </a:pPr>
            <a:r>
              <a:rPr lang="en-US" dirty="0" smtClean="0"/>
              <a:t>M</a:t>
            </a:r>
            <a:r>
              <a:rPr lang="en-US" dirty="0" smtClean="0"/>
              <a:t>odel behavior as a </a:t>
            </a:r>
            <a:r>
              <a:rPr lang="en-US" b="1" dirty="0" smtClean="0"/>
              <a:t>time series</a:t>
            </a:r>
            <a:r>
              <a:rPr lang="en-US" dirty="0" smtClean="0"/>
              <a:t/>
            </a:r>
            <a:br>
              <a:rPr lang="en-US" dirty="0" smtClean="0"/>
            </a:br>
            <a:r>
              <a:rPr lang="en-US" dirty="0" smtClean="0"/>
              <a:t>Assume </a:t>
            </a:r>
            <a:r>
              <a:rPr lang="en-US" b="1" dirty="0" smtClean="0"/>
              <a:t>semi-linear </a:t>
            </a:r>
            <a:r>
              <a:rPr lang="en-US" b="1" dirty="0"/>
              <a:t>state </a:t>
            </a:r>
            <a:r>
              <a:rPr lang="en-US" b="1" dirty="0" smtClean="0"/>
              <a:t>space </a:t>
            </a:r>
            <a:r>
              <a:rPr lang="en-US" dirty="0" smtClean="0"/>
              <a:t>modeling</a:t>
            </a:r>
          </a:p>
          <a:p>
            <a:endParaRPr lang="en-US" dirty="0"/>
          </a:p>
          <a:p>
            <a:endParaRPr lang="en-US" dirty="0" smtClean="0"/>
          </a:p>
          <a:p>
            <a:endParaRPr lang="en-US" dirty="0"/>
          </a:p>
          <a:p>
            <a:endParaRPr lang="en-US" dirty="0" smtClean="0"/>
          </a:p>
          <a:p>
            <a:pPr marL="0" indent="0">
              <a:buNone/>
            </a:pPr>
            <a:endParaRPr lang="en-US" dirty="0"/>
          </a:p>
          <a:p>
            <a:endParaRPr lang="en-US" b="1" u="sng" dirty="0" smtClean="0"/>
          </a:p>
          <a:p>
            <a:pPr marL="0" indent="0">
              <a:buNone/>
            </a:pPr>
            <a:r>
              <a:rPr lang="en-US" b="1" u="sng" dirty="0" smtClean="0"/>
              <a:t>Learn Structure and Parameters</a:t>
            </a:r>
            <a:endParaRPr lang="en-US" dirty="0" smtClean="0"/>
          </a:p>
          <a:p>
            <a:endParaRPr lang="en-US" b="1" u="sng" dirty="0" smtClean="0"/>
          </a:p>
          <a:p>
            <a:pPr marL="0" indent="0">
              <a:buNone/>
            </a:pPr>
            <a:r>
              <a:rPr lang="en-US" b="1" u="sng" dirty="0" smtClean="0"/>
              <a:t>Predict Y</a:t>
            </a:r>
            <a:endParaRPr lang="en-US" dirty="0" smtClean="0"/>
          </a:p>
          <a:p>
            <a:pPr marL="457200" lvl="1" indent="0">
              <a:buNone/>
            </a:pPr>
            <a:endParaRPr lang="en-US" dirty="0" smtClean="0"/>
          </a:p>
          <a:p>
            <a:endParaRPr lang="en-US" dirty="0"/>
          </a:p>
          <a:p>
            <a:endParaRPr lang="en-US" dirty="0" smtClean="0"/>
          </a:p>
          <a:p>
            <a:endParaRPr lang="en-US" dirty="0"/>
          </a:p>
          <a:p>
            <a:endParaRPr lang="en-US" b="1" u="sng" dirty="0" smtClean="0"/>
          </a:p>
          <a:p>
            <a:endParaRPr lang="en-US" b="1" u="sng" dirty="0"/>
          </a:p>
          <a:p>
            <a:endParaRPr lang="en-US" b="1" u="sng" dirty="0" smtClean="0"/>
          </a:p>
          <a:p>
            <a:endParaRPr lang="en-US" b="1" u="sng" dirty="0" smtClean="0"/>
          </a:p>
        </p:txBody>
      </p:sp>
      <p:grpSp>
        <p:nvGrpSpPr>
          <p:cNvPr id="9" name="Group 8"/>
          <p:cNvGrpSpPr/>
          <p:nvPr/>
        </p:nvGrpSpPr>
        <p:grpSpPr>
          <a:xfrm>
            <a:off x="1918311" y="2278387"/>
            <a:ext cx="4989588" cy="1990008"/>
            <a:chOff x="1681354" y="1805499"/>
            <a:chExt cx="4989588" cy="199000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34844"/>
            <a:stretch/>
          </p:blipFill>
          <p:spPr>
            <a:xfrm>
              <a:off x="1966775" y="2082498"/>
              <a:ext cx="4631540" cy="1237788"/>
            </a:xfrm>
            <a:prstGeom prst="rect">
              <a:avLst/>
            </a:prstGeom>
          </p:spPr>
        </p:pic>
        <p:sp>
          <p:nvSpPr>
            <p:cNvPr id="5" name="TextBox 4"/>
            <p:cNvSpPr txBox="1"/>
            <p:nvPr/>
          </p:nvSpPr>
          <p:spPr>
            <a:xfrm>
              <a:off x="1681354" y="3333842"/>
              <a:ext cx="3108915" cy="461665"/>
            </a:xfrm>
            <a:prstGeom prst="rect">
              <a:avLst/>
            </a:prstGeom>
            <a:noFill/>
          </p:spPr>
          <p:txBody>
            <a:bodyPr wrap="square" rtlCol="0">
              <a:spAutoFit/>
            </a:bodyPr>
            <a:lstStyle/>
            <a:p>
              <a:r>
                <a:rPr lang="en-US" sz="1200" dirty="0" smtClean="0"/>
                <a:t>State vector a time t</a:t>
              </a:r>
            </a:p>
            <a:p>
              <a:r>
                <a:rPr lang="en-US" sz="1200" dirty="0" smtClean="0"/>
                <a:t>(</a:t>
              </a:r>
              <a:r>
                <a:rPr lang="en-US" sz="1200" dirty="0" err="1" smtClean="0"/>
                <a:t>inc.</a:t>
              </a:r>
              <a:r>
                <a:rPr lang="en-US" sz="1200" dirty="0" smtClean="0"/>
                <a:t> last point, trend, etc.) </a:t>
              </a:r>
              <a:endParaRPr lang="en-US" sz="1200" dirty="0"/>
            </a:p>
          </p:txBody>
        </p:sp>
        <p:sp>
          <p:nvSpPr>
            <p:cNvPr id="6" name="TextBox 5"/>
            <p:cNvSpPr txBox="1"/>
            <p:nvPr/>
          </p:nvSpPr>
          <p:spPr>
            <a:xfrm>
              <a:off x="5524474" y="1805499"/>
              <a:ext cx="1146468" cy="276999"/>
            </a:xfrm>
            <a:prstGeom prst="rect">
              <a:avLst/>
            </a:prstGeom>
            <a:noFill/>
          </p:spPr>
          <p:txBody>
            <a:bodyPr wrap="none" rtlCol="0">
              <a:spAutoFit/>
            </a:bodyPr>
            <a:lstStyle/>
            <a:p>
              <a:r>
                <a:rPr lang="en-US" sz="1200" dirty="0" smtClean="0"/>
                <a:t>Error at time t</a:t>
              </a:r>
              <a:endParaRPr lang="en-US" sz="1200" dirty="0"/>
            </a:p>
          </p:txBody>
        </p:sp>
        <p:sp>
          <p:nvSpPr>
            <p:cNvPr id="7" name="TextBox 6"/>
            <p:cNvSpPr txBox="1"/>
            <p:nvPr/>
          </p:nvSpPr>
          <p:spPr>
            <a:xfrm>
              <a:off x="2607249" y="1805499"/>
              <a:ext cx="1851789" cy="276999"/>
            </a:xfrm>
            <a:prstGeom prst="rect">
              <a:avLst/>
            </a:prstGeom>
            <a:noFill/>
          </p:spPr>
          <p:txBody>
            <a:bodyPr wrap="none" rtlCol="0">
              <a:spAutoFit/>
            </a:bodyPr>
            <a:lstStyle/>
            <a:p>
              <a:r>
                <a:rPr lang="en-US" sz="1200" dirty="0" smtClean="0"/>
                <a:t>The prediction for time t</a:t>
              </a:r>
              <a:endParaRPr lang="en-US" sz="1200" dirty="0"/>
            </a:p>
          </p:txBody>
        </p:sp>
      </p:grpSp>
      <p:cxnSp>
        <p:nvCxnSpPr>
          <p:cNvPr id="23" name="Straight Arrow Connector 22"/>
          <p:cNvCxnSpPr/>
          <p:nvPr/>
        </p:nvCxnSpPr>
        <p:spPr>
          <a:xfrm>
            <a:off x="6303629" y="2522257"/>
            <a:ext cx="0" cy="249656"/>
          </a:xfrm>
          <a:prstGeom prst="straightConnector1">
            <a:avLst/>
          </a:prstGeom>
          <a:ln w="3175" cmpd="sng">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3927073" y="2522257"/>
            <a:ext cx="0" cy="249656"/>
          </a:xfrm>
          <a:prstGeom prst="straightConnector1">
            <a:avLst/>
          </a:prstGeom>
          <a:ln w="3175" cmpd="sng">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2850843" y="3528508"/>
            <a:ext cx="0" cy="278222"/>
          </a:xfrm>
          <a:prstGeom prst="straightConnector1">
            <a:avLst/>
          </a:prstGeom>
          <a:ln w="3175" cmpd="sng">
            <a:tailEnd type="arrow"/>
          </a:ln>
        </p:spPr>
        <p:style>
          <a:lnRef idx="3">
            <a:schemeClr val="dk1"/>
          </a:lnRef>
          <a:fillRef idx="0">
            <a:schemeClr val="dk1"/>
          </a:fillRef>
          <a:effectRef idx="2">
            <a:schemeClr val="dk1"/>
          </a:effectRef>
          <a:fontRef idx="minor">
            <a:schemeClr val="tx1"/>
          </a:fontRef>
        </p:style>
      </p:cxnSp>
      <p:sp>
        <p:nvSpPr>
          <p:cNvPr id="12" name="Rounded Rectangle 11"/>
          <p:cNvSpPr/>
          <p:nvPr/>
        </p:nvSpPr>
        <p:spPr>
          <a:xfrm>
            <a:off x="242782" y="1028081"/>
            <a:ext cx="8730804" cy="34445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1606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2275"/>
          </a:xfrm>
        </p:spPr>
        <p:txBody>
          <a:bodyPr/>
          <a:lstStyle/>
          <a:p>
            <a:r>
              <a:rPr lang="en-US" dirty="0" smtClean="0"/>
              <a:t>Modeling with Smoothing</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6052" y="1769287"/>
            <a:ext cx="4953000" cy="2777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2835887" y="5032340"/>
            <a:ext cx="3665395" cy="559128"/>
          </a:xfrm>
          <a:prstGeom prst="rect">
            <a:avLst/>
          </a:prstGeom>
        </p:spPr>
      </p:pic>
      <p:grpSp>
        <p:nvGrpSpPr>
          <p:cNvPr id="6" name="Group 5"/>
          <p:cNvGrpSpPr/>
          <p:nvPr/>
        </p:nvGrpSpPr>
        <p:grpSpPr>
          <a:xfrm>
            <a:off x="5987901" y="2828958"/>
            <a:ext cx="1030450" cy="393480"/>
            <a:chOff x="3708061" y="3087968"/>
            <a:chExt cx="1030450" cy="393480"/>
          </a:xfrm>
        </p:grpSpPr>
        <p:cxnSp>
          <p:nvCxnSpPr>
            <p:cNvPr id="7" name="Straight Arrow Connector 6"/>
            <p:cNvCxnSpPr/>
            <p:nvPr/>
          </p:nvCxnSpPr>
          <p:spPr>
            <a:xfrm flipH="1">
              <a:off x="3708061" y="3481448"/>
              <a:ext cx="9865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708061" y="3087968"/>
              <a:ext cx="1030450" cy="369332"/>
            </a:xfrm>
            <a:prstGeom prst="rect">
              <a:avLst/>
            </a:prstGeom>
            <a:noFill/>
          </p:spPr>
          <p:txBody>
            <a:bodyPr wrap="none" rtlCol="0">
              <a:spAutoFit/>
            </a:bodyPr>
            <a:lstStyle/>
            <a:p>
              <a:r>
                <a:rPr lang="en-US" dirty="0" smtClean="0"/>
                <a:t>Average</a:t>
              </a:r>
              <a:endParaRPr lang="en-US" dirty="0"/>
            </a:p>
          </p:txBody>
        </p:sp>
      </p:grpSp>
      <p:grpSp>
        <p:nvGrpSpPr>
          <p:cNvPr id="15" name="Group 14"/>
          <p:cNvGrpSpPr/>
          <p:nvPr/>
        </p:nvGrpSpPr>
        <p:grpSpPr>
          <a:xfrm>
            <a:off x="5987901" y="3222438"/>
            <a:ext cx="1301182" cy="393480"/>
            <a:chOff x="3708061" y="3087968"/>
            <a:chExt cx="1301182" cy="393480"/>
          </a:xfrm>
        </p:grpSpPr>
        <p:cxnSp>
          <p:nvCxnSpPr>
            <p:cNvPr id="16" name="Straight Arrow Connector 15"/>
            <p:cNvCxnSpPr/>
            <p:nvPr/>
          </p:nvCxnSpPr>
          <p:spPr>
            <a:xfrm flipH="1">
              <a:off x="3708061" y="3481448"/>
              <a:ext cx="9865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708061" y="3087968"/>
              <a:ext cx="1301182" cy="369332"/>
            </a:xfrm>
            <a:prstGeom prst="rect">
              <a:avLst/>
            </a:prstGeom>
            <a:noFill/>
          </p:spPr>
          <p:txBody>
            <a:bodyPr wrap="none" rtlCol="0">
              <a:spAutoFit/>
            </a:bodyPr>
            <a:lstStyle/>
            <a:p>
              <a:r>
                <a:rPr lang="en-US" dirty="0" smtClean="0"/>
                <a:t>Smoothing</a:t>
              </a:r>
              <a:endParaRPr lang="en-US" dirty="0"/>
            </a:p>
          </p:txBody>
        </p:sp>
      </p:grpSp>
    </p:spTree>
    <p:extLst>
      <p:ext uri="{BB962C8B-B14F-4D97-AF65-F5344CB8AC3E}">
        <p14:creationId xmlns:p14="http://schemas.microsoft.com/office/powerpoint/2010/main" val="3860513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2275"/>
          </a:xfrm>
        </p:spPr>
        <p:txBody>
          <a:bodyPr/>
          <a:lstStyle/>
          <a:p>
            <a:r>
              <a:rPr lang="en-US" dirty="0" smtClean="0"/>
              <a:t>Modeling with Trend</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6052" y="1769287"/>
            <a:ext cx="5095875" cy="2847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2572751" y="4958604"/>
            <a:ext cx="3678386" cy="1007456"/>
          </a:xfrm>
          <a:prstGeom prst="rect">
            <a:avLst/>
          </a:prstGeom>
        </p:spPr>
      </p:pic>
      <p:grpSp>
        <p:nvGrpSpPr>
          <p:cNvPr id="5" name="Group 4"/>
          <p:cNvGrpSpPr/>
          <p:nvPr/>
        </p:nvGrpSpPr>
        <p:grpSpPr>
          <a:xfrm>
            <a:off x="5987901" y="3222438"/>
            <a:ext cx="1030450" cy="393480"/>
            <a:chOff x="3708061" y="3087968"/>
            <a:chExt cx="1030450" cy="393480"/>
          </a:xfrm>
        </p:grpSpPr>
        <p:cxnSp>
          <p:nvCxnSpPr>
            <p:cNvPr id="7" name="Straight Arrow Connector 6"/>
            <p:cNvCxnSpPr/>
            <p:nvPr/>
          </p:nvCxnSpPr>
          <p:spPr>
            <a:xfrm flipH="1">
              <a:off x="3708061" y="3481448"/>
              <a:ext cx="9865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708061" y="3087968"/>
              <a:ext cx="1030450" cy="369332"/>
            </a:xfrm>
            <a:prstGeom prst="rect">
              <a:avLst/>
            </a:prstGeom>
            <a:noFill/>
          </p:spPr>
          <p:txBody>
            <a:bodyPr wrap="none" rtlCol="0">
              <a:spAutoFit/>
            </a:bodyPr>
            <a:lstStyle/>
            <a:p>
              <a:r>
                <a:rPr lang="en-US" dirty="0" smtClean="0"/>
                <a:t>Average</a:t>
              </a:r>
              <a:endParaRPr lang="en-US" dirty="0"/>
            </a:p>
          </p:txBody>
        </p:sp>
      </p:grpSp>
      <p:grpSp>
        <p:nvGrpSpPr>
          <p:cNvPr id="9" name="Group 8"/>
          <p:cNvGrpSpPr/>
          <p:nvPr/>
        </p:nvGrpSpPr>
        <p:grpSpPr>
          <a:xfrm>
            <a:off x="5987901" y="2056342"/>
            <a:ext cx="986548" cy="393480"/>
            <a:chOff x="3708061" y="3087968"/>
            <a:chExt cx="986548" cy="393480"/>
          </a:xfrm>
        </p:grpSpPr>
        <p:cxnSp>
          <p:nvCxnSpPr>
            <p:cNvPr id="10" name="Straight Arrow Connector 9"/>
            <p:cNvCxnSpPr/>
            <p:nvPr/>
          </p:nvCxnSpPr>
          <p:spPr>
            <a:xfrm flipH="1">
              <a:off x="3708061" y="3481448"/>
              <a:ext cx="9865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08061" y="3087968"/>
              <a:ext cx="786882" cy="369332"/>
            </a:xfrm>
            <a:prstGeom prst="rect">
              <a:avLst/>
            </a:prstGeom>
            <a:noFill/>
          </p:spPr>
          <p:txBody>
            <a:bodyPr wrap="none" rtlCol="0">
              <a:spAutoFit/>
            </a:bodyPr>
            <a:lstStyle/>
            <a:p>
              <a:r>
                <a:rPr lang="en-US" dirty="0" smtClean="0"/>
                <a:t>Trend</a:t>
              </a:r>
              <a:endParaRPr lang="en-US" dirty="0"/>
            </a:p>
          </p:txBody>
        </p:sp>
      </p:grpSp>
    </p:spTree>
    <p:extLst>
      <p:ext uri="{BB962C8B-B14F-4D97-AF65-F5344CB8AC3E}">
        <p14:creationId xmlns:p14="http://schemas.microsoft.com/office/powerpoint/2010/main" val="2574957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2275"/>
          </a:xfrm>
        </p:spPr>
        <p:txBody>
          <a:bodyPr/>
          <a:lstStyle/>
          <a:p>
            <a:r>
              <a:rPr lang="en-US" dirty="0" smtClean="0"/>
              <a:t>Modeling with Periodicity</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6052" y="1787559"/>
            <a:ext cx="5172075" cy="2790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3368943" y="4843416"/>
            <a:ext cx="2487967" cy="1689940"/>
          </a:xfrm>
          <a:prstGeom prst="rect">
            <a:avLst/>
          </a:prstGeom>
        </p:spPr>
      </p:pic>
      <p:grpSp>
        <p:nvGrpSpPr>
          <p:cNvPr id="6" name="Group 5"/>
          <p:cNvGrpSpPr/>
          <p:nvPr/>
        </p:nvGrpSpPr>
        <p:grpSpPr>
          <a:xfrm>
            <a:off x="6218801" y="3025698"/>
            <a:ext cx="1030450" cy="393480"/>
            <a:chOff x="3708061" y="3087968"/>
            <a:chExt cx="1030450" cy="393480"/>
          </a:xfrm>
        </p:grpSpPr>
        <p:cxnSp>
          <p:nvCxnSpPr>
            <p:cNvPr id="7" name="Straight Arrow Connector 6"/>
            <p:cNvCxnSpPr/>
            <p:nvPr/>
          </p:nvCxnSpPr>
          <p:spPr>
            <a:xfrm flipH="1">
              <a:off x="3708061" y="3481448"/>
              <a:ext cx="9865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708061" y="3087968"/>
              <a:ext cx="1030450" cy="369332"/>
            </a:xfrm>
            <a:prstGeom prst="rect">
              <a:avLst/>
            </a:prstGeom>
            <a:noFill/>
          </p:spPr>
          <p:txBody>
            <a:bodyPr wrap="none" rtlCol="0">
              <a:spAutoFit/>
            </a:bodyPr>
            <a:lstStyle/>
            <a:p>
              <a:r>
                <a:rPr lang="en-US" dirty="0" smtClean="0"/>
                <a:t>Average</a:t>
              </a:r>
              <a:endParaRPr lang="en-US" dirty="0"/>
            </a:p>
          </p:txBody>
        </p:sp>
      </p:grpSp>
      <p:grpSp>
        <p:nvGrpSpPr>
          <p:cNvPr id="9" name="Group 8"/>
          <p:cNvGrpSpPr/>
          <p:nvPr/>
        </p:nvGrpSpPr>
        <p:grpSpPr>
          <a:xfrm>
            <a:off x="6232624" y="3395030"/>
            <a:ext cx="1022335" cy="393480"/>
            <a:chOff x="3708061" y="3087968"/>
            <a:chExt cx="1022335" cy="393480"/>
          </a:xfrm>
        </p:grpSpPr>
        <p:cxnSp>
          <p:nvCxnSpPr>
            <p:cNvPr id="10" name="Straight Arrow Connector 9"/>
            <p:cNvCxnSpPr/>
            <p:nvPr/>
          </p:nvCxnSpPr>
          <p:spPr>
            <a:xfrm flipH="1">
              <a:off x="3708061" y="3481448"/>
              <a:ext cx="9865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08061" y="3087968"/>
              <a:ext cx="1022335" cy="369332"/>
            </a:xfrm>
            <a:prstGeom prst="rect">
              <a:avLst/>
            </a:prstGeom>
            <a:noFill/>
          </p:spPr>
          <p:txBody>
            <a:bodyPr wrap="none" rtlCol="0">
              <a:spAutoFit/>
            </a:bodyPr>
            <a:lstStyle/>
            <a:p>
              <a:r>
                <a:rPr lang="en-US" dirty="0" smtClean="0"/>
                <a:t>Periodic</a:t>
              </a:r>
              <a:endParaRPr lang="en-US" dirty="0"/>
            </a:p>
          </p:txBody>
        </p:sp>
      </p:grpSp>
    </p:spTree>
    <p:extLst>
      <p:ext uri="{BB962C8B-B14F-4D97-AF65-F5344CB8AC3E}">
        <p14:creationId xmlns:p14="http://schemas.microsoft.com/office/powerpoint/2010/main" val="1044227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6413</TotalTime>
  <Words>1573</Words>
  <Application>Microsoft Macintosh PowerPoint</Application>
  <PresentationFormat>On-screen Show (4:3)</PresentationFormat>
  <Paragraphs>274</Paragraphs>
  <Slides>27</Slides>
  <Notes>16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Executive</vt:lpstr>
      <vt:lpstr>PowerPoint Presentation</vt:lpstr>
      <vt:lpstr>Motivation Query Frequency Changes over Time </vt:lpstr>
      <vt:lpstr>Motivation Query Intent Changes over Time </vt:lpstr>
      <vt:lpstr>What If We Could Predict…</vt:lpstr>
      <vt:lpstr>Solution Outline</vt:lpstr>
      <vt:lpstr>Solution Outline</vt:lpstr>
      <vt:lpstr>Modeling with Smoothing</vt:lpstr>
      <vt:lpstr>Modeling with Trend</vt:lpstr>
      <vt:lpstr>Modeling with Periodicity</vt:lpstr>
      <vt:lpstr>Modeling with  Trend &amp; Periodicity</vt:lpstr>
      <vt:lpstr>Modeling with Surprise</vt:lpstr>
      <vt:lpstr>Solution Outline</vt:lpstr>
      <vt:lpstr>Base Learning Structure</vt:lpstr>
      <vt:lpstr>DML Learning Structure</vt:lpstr>
      <vt:lpstr>PowerPoint Presentation</vt:lpstr>
      <vt:lpstr>Learning Parameters: Periodicity</vt:lpstr>
      <vt:lpstr>Learning Parameters: Surprises</vt:lpstr>
      <vt:lpstr>Real-World Data</vt:lpstr>
      <vt:lpstr>Baseline Methods</vt:lpstr>
      <vt:lpstr>Temporal SSM Results  </vt:lpstr>
      <vt:lpstr>Temporal SSM Results  </vt:lpstr>
      <vt:lpstr>DML Results  </vt:lpstr>
      <vt:lpstr>Summary</vt:lpstr>
      <vt:lpstr>Thank you!</vt:lpstr>
      <vt:lpstr>PowerPoint Presentation</vt:lpstr>
      <vt:lpstr>Seasonality Detection Results</vt:lpstr>
      <vt:lpstr>Surprise Detection Results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 Radinsky</dc:creator>
  <cp:lastModifiedBy>Kira Radinsky</cp:lastModifiedBy>
  <cp:revision>99</cp:revision>
  <dcterms:created xsi:type="dcterms:W3CDTF">2012-04-14T22:37:16Z</dcterms:created>
  <dcterms:modified xsi:type="dcterms:W3CDTF">2012-04-20T09:15:20Z</dcterms:modified>
</cp:coreProperties>
</file>